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81" r:id="rId7"/>
    <p:sldId id="274" r:id="rId8"/>
    <p:sldId id="279" r:id="rId9"/>
    <p:sldId id="275" r:id="rId10"/>
    <p:sldId id="277" r:id="rId11"/>
    <p:sldId id="282" r:id="rId12"/>
    <p:sldId id="261" r:id="rId13"/>
    <p:sldId id="278" r:id="rId14"/>
    <p:sldId id="276" r:id="rId15"/>
    <p:sldId id="280" r:id="rId16"/>
    <p:sldId id="273" r:id="rId17"/>
  </p:sldIdLst>
  <p:sldSz cx="18288000" cy="102870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layfair Display" panose="00000500000000000000" pitchFamily="2" charset="0"/>
      <p:regular r:id="rId24"/>
      <p:bold r:id="rId25"/>
      <p:italic r:id="rId26"/>
      <p:boldItalic r:id="rId27"/>
    </p:embeddedFont>
    <p:embeddedFont>
      <p:font typeface="Public Sans" panose="020B0600000101010101" charset="0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035" autoAdjust="0"/>
  </p:normalViewPr>
  <p:slideViewPr>
    <p:cSldViewPr>
      <p:cViewPr varScale="1">
        <p:scale>
          <a:sx n="44" d="100"/>
          <a:sy n="44" d="100"/>
        </p:scale>
        <p:origin x="96" y="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96F0C-BAAA-4B79-8DE0-D495C893EB3C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96171-C85D-4A67-B178-C7FB621E80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4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시작하겠습니다</a:t>
            </a:r>
            <a:r>
              <a:rPr lang="en-US" altLang="ko-KR" dirty="0"/>
              <a:t>. </a:t>
            </a:r>
            <a:r>
              <a:rPr lang="ko-KR" altLang="en-US" dirty="0"/>
              <a:t>안녕하세요 </a:t>
            </a:r>
            <a:r>
              <a:rPr lang="en-US" altLang="ko-KR" dirty="0"/>
              <a:t>ai</a:t>
            </a:r>
            <a:r>
              <a:rPr lang="ko-KR" altLang="en-US" dirty="0"/>
              <a:t>기반 스마트 부표 광학 센서 </a:t>
            </a:r>
            <a:r>
              <a:rPr lang="ko-KR" altLang="en-US" dirty="0" err="1"/>
              <a:t>바이오파울링</a:t>
            </a:r>
            <a:r>
              <a:rPr lang="ko-KR" altLang="en-US" dirty="0"/>
              <a:t> 이상탐지 서비스 프로젝트의 </a:t>
            </a:r>
            <a:r>
              <a:rPr lang="en-US" altLang="ko-KR" dirty="0"/>
              <a:t>2</a:t>
            </a:r>
            <a:r>
              <a:rPr lang="ko-KR" altLang="en-US" dirty="0"/>
              <a:t>번째 중간 발표를 맡게 된 </a:t>
            </a:r>
            <a:r>
              <a:rPr lang="en-US" altLang="ko-KR" dirty="0"/>
              <a:t>4</a:t>
            </a:r>
            <a:r>
              <a:rPr lang="ko-KR" altLang="en-US" dirty="0"/>
              <a:t>팀 </a:t>
            </a:r>
            <a:r>
              <a:rPr lang="ko-KR" altLang="en-US" dirty="0" err="1"/>
              <a:t>김민수라고합니다</a:t>
            </a:r>
            <a:r>
              <a:rPr lang="en-US" altLang="ko-KR" dirty="0"/>
              <a:t>. </a:t>
            </a:r>
            <a:r>
              <a:rPr lang="ko-KR" altLang="en-US" dirty="0"/>
              <a:t>저희가 진행중인 프로젝트를 상기 시키기 위해서 수행 배경 및 목표를 </a:t>
            </a:r>
            <a:r>
              <a:rPr lang="ko-KR" altLang="en-US" dirty="0" err="1"/>
              <a:t>소개해드리려고합니다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66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바이오파울링이</a:t>
            </a:r>
            <a:r>
              <a:rPr lang="ko-KR" altLang="en-US" dirty="0"/>
              <a:t> 발생한 데이터에서 </a:t>
            </a:r>
            <a:r>
              <a:rPr lang="en-US" altLang="ko-KR" dirty="0"/>
              <a:t>one-class </a:t>
            </a:r>
            <a:r>
              <a:rPr lang="en-US" altLang="ko-KR" dirty="0" err="1"/>
              <a:t>svm</a:t>
            </a:r>
            <a:r>
              <a:rPr lang="ko-KR" altLang="en-US" dirty="0"/>
              <a:t>을 사용하여 이상치를 탐지하였고</a:t>
            </a:r>
            <a:r>
              <a:rPr lang="en-US" altLang="ko-KR" dirty="0"/>
              <a:t>, </a:t>
            </a:r>
            <a:r>
              <a:rPr lang="ko-KR" altLang="en-US" dirty="0"/>
              <a:t>결과는 다음과 같습니다</a:t>
            </a:r>
            <a:r>
              <a:rPr lang="en-US" altLang="ko-KR" dirty="0"/>
              <a:t>.  </a:t>
            </a:r>
            <a:r>
              <a:rPr lang="ko-KR" altLang="en-US" dirty="0"/>
              <a:t>이상치를 확인 할 수 있는 그래프는 총 </a:t>
            </a:r>
            <a:r>
              <a:rPr lang="en-US" altLang="ko-KR" dirty="0"/>
              <a:t>4</a:t>
            </a:r>
            <a:r>
              <a:rPr lang="ko-KR" altLang="en-US" dirty="0"/>
              <a:t>가지인데요</a:t>
            </a:r>
            <a:r>
              <a:rPr lang="en-US" altLang="ko-KR" dirty="0"/>
              <a:t>. </a:t>
            </a:r>
            <a:r>
              <a:rPr lang="ko-KR" altLang="en-US" dirty="0"/>
              <a:t>온도 </a:t>
            </a:r>
            <a:r>
              <a:rPr lang="en-US" altLang="ko-KR" dirty="0"/>
              <a:t>,</a:t>
            </a:r>
            <a:r>
              <a:rPr lang="ko-KR" altLang="en-US" dirty="0"/>
              <a:t>전기전도도</a:t>
            </a:r>
            <a:r>
              <a:rPr lang="en-US" altLang="ko-KR" dirty="0"/>
              <a:t>,TDS,</a:t>
            </a:r>
            <a:r>
              <a:rPr lang="ko-KR" altLang="en-US" dirty="0"/>
              <a:t>온도입니다</a:t>
            </a:r>
            <a:r>
              <a:rPr lang="en-US" altLang="ko-KR" dirty="0"/>
              <a:t>. </a:t>
            </a:r>
            <a:r>
              <a:rPr lang="ko-KR" altLang="en-US" dirty="0" err="1"/>
              <a:t>용존산소부터</a:t>
            </a:r>
            <a:r>
              <a:rPr lang="ko-KR" altLang="en-US" dirty="0"/>
              <a:t> 시작하면 </a:t>
            </a:r>
            <a:r>
              <a:rPr lang="ko-KR" altLang="en-US" dirty="0" err="1"/>
              <a:t>바이오파울링이</a:t>
            </a:r>
            <a:r>
              <a:rPr lang="ko-KR" altLang="en-US" dirty="0"/>
              <a:t> 발생한 </a:t>
            </a:r>
            <a:r>
              <a:rPr lang="ko-KR" altLang="en-US" dirty="0" err="1"/>
              <a:t>이후로부터는</a:t>
            </a:r>
            <a:r>
              <a:rPr lang="ko-KR" altLang="en-US" dirty="0"/>
              <a:t> 급격히 낮아지는데요 이는 바이오 파울링이 </a:t>
            </a:r>
            <a:r>
              <a:rPr lang="ko-KR" altLang="en-US" dirty="0" err="1"/>
              <a:t>용존산소에</a:t>
            </a:r>
            <a:r>
              <a:rPr lang="ko-KR" altLang="en-US" dirty="0"/>
              <a:t> 큰 영향을 끼쳤다고 생각합니다</a:t>
            </a:r>
            <a:r>
              <a:rPr lang="en-US" altLang="ko-KR" dirty="0"/>
              <a:t>. </a:t>
            </a:r>
            <a:r>
              <a:rPr lang="ko-KR" altLang="en-US" dirty="0"/>
              <a:t>다음으로는 </a:t>
            </a:r>
            <a:r>
              <a:rPr lang="en-US" altLang="ko-KR" dirty="0"/>
              <a:t>TDS</a:t>
            </a:r>
            <a:r>
              <a:rPr lang="ko-KR" altLang="en-US" dirty="0"/>
              <a:t>와 </a:t>
            </a:r>
            <a:r>
              <a:rPr lang="ko-KR" altLang="en-US" dirty="0" err="1"/>
              <a:t>전기전도도입니다</a:t>
            </a:r>
            <a:r>
              <a:rPr lang="en-US" altLang="ko-KR" dirty="0"/>
              <a:t>. </a:t>
            </a:r>
            <a:r>
              <a:rPr lang="ko-KR" altLang="en-US" dirty="0"/>
              <a:t>초기에는 </a:t>
            </a:r>
            <a:r>
              <a:rPr lang="ko-KR" altLang="en-US" dirty="0" err="1"/>
              <a:t>변화값을</a:t>
            </a:r>
            <a:r>
              <a:rPr lang="ko-KR" altLang="en-US" dirty="0"/>
              <a:t> 유지하다가 </a:t>
            </a:r>
            <a:r>
              <a:rPr lang="ko-KR" altLang="en-US" dirty="0" err="1"/>
              <a:t>어느순간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떨어지는데요 유의미한 </a:t>
            </a:r>
            <a:r>
              <a:rPr lang="ko-KR" altLang="en-US" dirty="0" err="1"/>
              <a:t>결과라고생각하지만</a:t>
            </a:r>
            <a:r>
              <a:rPr lang="en-US" altLang="ko-KR" dirty="0"/>
              <a:t>, </a:t>
            </a:r>
            <a:r>
              <a:rPr lang="ko-KR" altLang="en-US" dirty="0"/>
              <a:t>측정오류나 센서</a:t>
            </a:r>
            <a:r>
              <a:rPr lang="en-US" altLang="ko-KR" dirty="0"/>
              <a:t> </a:t>
            </a:r>
            <a:r>
              <a:rPr lang="ko-KR" altLang="en-US" dirty="0"/>
              <a:t>문제인지 추가 확인이 필요합니다</a:t>
            </a:r>
            <a:r>
              <a:rPr lang="en-US" altLang="ko-KR" dirty="0"/>
              <a:t>. </a:t>
            </a:r>
            <a:r>
              <a:rPr lang="ko-KR" altLang="en-US" dirty="0"/>
              <a:t>마지막으로는 온도입니다</a:t>
            </a:r>
            <a:r>
              <a:rPr lang="en-US" altLang="ko-KR" dirty="0"/>
              <a:t>. </a:t>
            </a:r>
            <a:r>
              <a:rPr lang="ko-KR" altLang="en-US" dirty="0" err="1"/>
              <a:t>바이오파울링</a:t>
            </a:r>
            <a:r>
              <a:rPr lang="ko-KR" altLang="en-US" dirty="0"/>
              <a:t> 발생이후 온도가 낮아지는데요</a:t>
            </a:r>
            <a:r>
              <a:rPr lang="en-US" altLang="ko-KR" dirty="0"/>
              <a:t>. </a:t>
            </a:r>
            <a:r>
              <a:rPr lang="ko-KR" altLang="en-US" dirty="0"/>
              <a:t>유의미한 결과라고 해석할 수 있지만</a:t>
            </a:r>
            <a:r>
              <a:rPr lang="en-US" altLang="ko-KR" dirty="0"/>
              <a:t>, </a:t>
            </a:r>
            <a:r>
              <a:rPr lang="ko-KR" altLang="en-US" dirty="0"/>
              <a:t>외부환경요인 즉 날씨가 추워져서 온도가 </a:t>
            </a:r>
            <a:r>
              <a:rPr lang="ko-KR" altLang="en-US" dirty="0" err="1"/>
              <a:t>내려간것이라고</a:t>
            </a:r>
            <a:r>
              <a:rPr lang="ko-KR" altLang="en-US" dirty="0"/>
              <a:t> 저는 개인적으로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80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바이오파울링이</a:t>
            </a:r>
            <a:r>
              <a:rPr lang="ko-KR" altLang="en-US" dirty="0"/>
              <a:t> 발생한 데이터에서 </a:t>
            </a:r>
            <a:r>
              <a:rPr lang="en-US" altLang="ko-KR" dirty="0"/>
              <a:t>one-class </a:t>
            </a:r>
            <a:r>
              <a:rPr lang="en-US" altLang="ko-KR" dirty="0" err="1"/>
              <a:t>svm</a:t>
            </a:r>
            <a:r>
              <a:rPr lang="ko-KR" altLang="en-US" dirty="0"/>
              <a:t>을 사용하여 이상치를 탐지하였고</a:t>
            </a:r>
            <a:r>
              <a:rPr lang="en-US" altLang="ko-KR" dirty="0"/>
              <a:t>, </a:t>
            </a:r>
            <a:r>
              <a:rPr lang="ko-KR" altLang="en-US" dirty="0"/>
              <a:t>결과는 다음과 같습니다</a:t>
            </a:r>
            <a:r>
              <a:rPr lang="en-US" altLang="ko-KR" dirty="0"/>
              <a:t>.  </a:t>
            </a:r>
            <a:r>
              <a:rPr lang="ko-KR" altLang="en-US" dirty="0"/>
              <a:t>이상치를 확인 할 수 있는 그래프는 총 </a:t>
            </a:r>
            <a:r>
              <a:rPr lang="en-US" altLang="ko-KR" dirty="0"/>
              <a:t>4</a:t>
            </a:r>
            <a:r>
              <a:rPr lang="ko-KR" altLang="en-US" dirty="0"/>
              <a:t>가지인데요</a:t>
            </a:r>
            <a:r>
              <a:rPr lang="en-US" altLang="ko-KR" dirty="0"/>
              <a:t>. </a:t>
            </a:r>
            <a:r>
              <a:rPr lang="ko-KR" altLang="en-US" dirty="0"/>
              <a:t>온도 </a:t>
            </a:r>
            <a:r>
              <a:rPr lang="en-US" altLang="ko-KR" dirty="0"/>
              <a:t>,</a:t>
            </a:r>
            <a:r>
              <a:rPr lang="ko-KR" altLang="en-US" dirty="0"/>
              <a:t>전기전도도</a:t>
            </a:r>
            <a:r>
              <a:rPr lang="en-US" altLang="ko-KR" dirty="0"/>
              <a:t>,TDS,</a:t>
            </a:r>
            <a:r>
              <a:rPr lang="ko-KR" altLang="en-US" dirty="0"/>
              <a:t>온도입니다</a:t>
            </a:r>
            <a:r>
              <a:rPr lang="en-US" altLang="ko-KR" dirty="0"/>
              <a:t>. </a:t>
            </a:r>
            <a:r>
              <a:rPr lang="ko-KR" altLang="en-US" dirty="0" err="1"/>
              <a:t>용존산소부터</a:t>
            </a:r>
            <a:r>
              <a:rPr lang="ko-KR" altLang="en-US" dirty="0"/>
              <a:t> 시작하면 </a:t>
            </a:r>
            <a:r>
              <a:rPr lang="ko-KR" altLang="en-US" dirty="0" err="1"/>
              <a:t>바이오파울링이</a:t>
            </a:r>
            <a:r>
              <a:rPr lang="ko-KR" altLang="en-US" dirty="0"/>
              <a:t> 발생한 </a:t>
            </a:r>
            <a:r>
              <a:rPr lang="ko-KR" altLang="en-US" dirty="0" err="1"/>
              <a:t>이후로부터는</a:t>
            </a:r>
            <a:r>
              <a:rPr lang="ko-KR" altLang="en-US" dirty="0"/>
              <a:t> 급격히 낮아지는데요 이는 바이오 파울링이 </a:t>
            </a:r>
            <a:r>
              <a:rPr lang="ko-KR" altLang="en-US" dirty="0" err="1"/>
              <a:t>용존산소에</a:t>
            </a:r>
            <a:r>
              <a:rPr lang="ko-KR" altLang="en-US" dirty="0"/>
              <a:t> 큰 영향을 끼쳤다고 생각합니다</a:t>
            </a:r>
            <a:r>
              <a:rPr lang="en-US" altLang="ko-KR" dirty="0"/>
              <a:t>. </a:t>
            </a:r>
            <a:r>
              <a:rPr lang="ko-KR" altLang="en-US" dirty="0"/>
              <a:t>다음으로는 </a:t>
            </a:r>
            <a:r>
              <a:rPr lang="en-US" altLang="ko-KR" dirty="0"/>
              <a:t>TDS</a:t>
            </a:r>
            <a:r>
              <a:rPr lang="ko-KR" altLang="en-US" dirty="0"/>
              <a:t>와 </a:t>
            </a:r>
            <a:r>
              <a:rPr lang="ko-KR" altLang="en-US" dirty="0" err="1"/>
              <a:t>전기전도도입니다</a:t>
            </a:r>
            <a:r>
              <a:rPr lang="en-US" altLang="ko-KR" dirty="0"/>
              <a:t>. </a:t>
            </a:r>
            <a:r>
              <a:rPr lang="ko-KR" altLang="en-US" dirty="0"/>
              <a:t>초기에는 </a:t>
            </a:r>
            <a:r>
              <a:rPr lang="ko-KR" altLang="en-US" dirty="0" err="1"/>
              <a:t>변화값을</a:t>
            </a:r>
            <a:r>
              <a:rPr lang="ko-KR" altLang="en-US" dirty="0"/>
              <a:t> 유지하다가 </a:t>
            </a:r>
            <a:r>
              <a:rPr lang="ko-KR" altLang="en-US" dirty="0" err="1"/>
              <a:t>어느순간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떨어지는데요 유의미한 </a:t>
            </a:r>
            <a:r>
              <a:rPr lang="ko-KR" altLang="en-US" dirty="0" err="1"/>
              <a:t>결과라고생각하지만</a:t>
            </a:r>
            <a:r>
              <a:rPr lang="en-US" altLang="ko-KR" dirty="0"/>
              <a:t>, </a:t>
            </a:r>
            <a:r>
              <a:rPr lang="ko-KR" altLang="en-US" dirty="0"/>
              <a:t>측정오류나 센서</a:t>
            </a:r>
            <a:r>
              <a:rPr lang="en-US" altLang="ko-KR" dirty="0"/>
              <a:t> </a:t>
            </a:r>
            <a:r>
              <a:rPr lang="ko-KR" altLang="en-US" dirty="0"/>
              <a:t>문제인지 추가 확인이 필요합니다</a:t>
            </a:r>
            <a:r>
              <a:rPr lang="en-US" altLang="ko-KR" dirty="0"/>
              <a:t>. </a:t>
            </a:r>
            <a:r>
              <a:rPr lang="ko-KR" altLang="en-US" dirty="0"/>
              <a:t>마지막으로는 온도입니다</a:t>
            </a:r>
            <a:r>
              <a:rPr lang="en-US" altLang="ko-KR" dirty="0"/>
              <a:t>. </a:t>
            </a:r>
            <a:r>
              <a:rPr lang="ko-KR" altLang="en-US" dirty="0" err="1"/>
              <a:t>바이오파울링</a:t>
            </a:r>
            <a:r>
              <a:rPr lang="ko-KR" altLang="en-US" dirty="0"/>
              <a:t> 발생이후 온도가 낮아지는데요</a:t>
            </a:r>
            <a:r>
              <a:rPr lang="en-US" altLang="ko-KR" dirty="0"/>
              <a:t>. </a:t>
            </a:r>
            <a:r>
              <a:rPr lang="ko-KR" altLang="en-US" dirty="0"/>
              <a:t>유의미한 결과라고 해석할 수 있지만</a:t>
            </a:r>
            <a:r>
              <a:rPr lang="en-US" altLang="ko-KR" dirty="0"/>
              <a:t>, </a:t>
            </a:r>
            <a:r>
              <a:rPr lang="ko-KR" altLang="en-US" dirty="0"/>
              <a:t>외부환경요인 즉 날씨가 추워져서 온도가 </a:t>
            </a:r>
            <a:r>
              <a:rPr lang="ko-KR" altLang="en-US" dirty="0" err="1"/>
              <a:t>내려간것이라고</a:t>
            </a:r>
            <a:r>
              <a:rPr lang="ko-KR" altLang="en-US" dirty="0"/>
              <a:t> 저는 개인적으로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22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아직  </a:t>
            </a:r>
            <a:r>
              <a:rPr lang="ko-KR" altLang="en-US" dirty="0" err="1"/>
              <a:t>바이오파울링인지</a:t>
            </a:r>
            <a:r>
              <a:rPr lang="ko-KR" altLang="en-US" dirty="0"/>
              <a:t> 아닌지 모르는 센서의 값만 받았을 때</a:t>
            </a:r>
            <a:r>
              <a:rPr lang="en-US" altLang="ko-KR" dirty="0"/>
              <a:t>, </a:t>
            </a:r>
            <a:r>
              <a:rPr lang="ko-KR" altLang="en-US" dirty="0"/>
              <a:t>가끔가다가 그래프에서 값이 이상하게 </a:t>
            </a:r>
            <a:r>
              <a:rPr lang="ko-KR" altLang="en-US" dirty="0" err="1"/>
              <a:t>나올때가</a:t>
            </a:r>
            <a:r>
              <a:rPr lang="ko-KR" altLang="en-US" dirty="0"/>
              <a:t> 있었는데</a:t>
            </a:r>
            <a:r>
              <a:rPr lang="en-US" altLang="ko-KR" dirty="0"/>
              <a:t>, </a:t>
            </a:r>
            <a:r>
              <a:rPr lang="ko-KR" altLang="en-US" dirty="0"/>
              <a:t>이게 정말</a:t>
            </a:r>
            <a:r>
              <a:rPr lang="en-US" altLang="ko-KR" dirty="0"/>
              <a:t> </a:t>
            </a:r>
            <a:r>
              <a:rPr lang="ko-KR" altLang="en-US" dirty="0" err="1"/>
              <a:t>바이오파울링이</a:t>
            </a:r>
            <a:r>
              <a:rPr lang="ko-KR" altLang="en-US" dirty="0"/>
              <a:t> 정말로 </a:t>
            </a:r>
            <a:r>
              <a:rPr lang="ko-KR" altLang="en-US" dirty="0" err="1"/>
              <a:t>발생한건지</a:t>
            </a:r>
            <a:r>
              <a:rPr lang="ko-KR" altLang="en-US" dirty="0"/>
              <a:t> 잘 </a:t>
            </a:r>
            <a:r>
              <a:rPr lang="ko-KR" altLang="en-US" dirty="0" err="1"/>
              <a:t>모르겠었습니다</a:t>
            </a:r>
            <a:r>
              <a:rPr lang="en-US" altLang="ko-KR" dirty="0"/>
              <a:t>. +</a:t>
            </a:r>
            <a:r>
              <a:rPr lang="ko-KR" altLang="en-US" dirty="0"/>
              <a:t>추가적으로 데이터 분석에 대한 경험이 없다 보니 어떻게 이런 경험들을 추출할 수 있을지에 대한 어려움이 존재했습니다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3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왼쪽의 </a:t>
            </a:r>
            <a:r>
              <a:rPr lang="ko-KR" altLang="en-US" dirty="0" err="1"/>
              <a:t>용존산소</a:t>
            </a:r>
            <a:r>
              <a:rPr lang="en-US" altLang="ko-KR" dirty="0"/>
              <a:t>-</a:t>
            </a:r>
            <a:r>
              <a:rPr lang="ko-KR" altLang="en-US" dirty="0"/>
              <a:t>전기전도도</a:t>
            </a:r>
            <a:r>
              <a:rPr lang="en-US" altLang="ko-KR" dirty="0"/>
              <a:t>, </a:t>
            </a:r>
            <a:r>
              <a:rPr lang="ko-KR" altLang="en-US" dirty="0"/>
              <a:t>염도</a:t>
            </a:r>
            <a:r>
              <a:rPr lang="en-US" altLang="ko-KR" dirty="0"/>
              <a:t>,</a:t>
            </a:r>
            <a:r>
              <a:rPr lang="en-US" altLang="ko-KR" dirty="0" err="1"/>
              <a:t>tds</a:t>
            </a:r>
            <a:r>
              <a:rPr lang="ko-KR" altLang="en-US" dirty="0"/>
              <a:t>의 그래프 모양에 비해 전기전도도</a:t>
            </a:r>
            <a:r>
              <a:rPr lang="en-US" altLang="ko-KR" dirty="0"/>
              <a:t>-</a:t>
            </a:r>
            <a:r>
              <a:rPr lang="en-US" altLang="ko-KR" dirty="0" err="1"/>
              <a:t>tds</a:t>
            </a:r>
            <a:r>
              <a:rPr lang="en-US" altLang="ko-KR" dirty="0"/>
              <a:t>-</a:t>
            </a:r>
            <a:r>
              <a:rPr lang="ko-KR" altLang="en-US" dirty="0"/>
              <a:t>염도의 그래프가 선형적이기에 강한 양의 상관관계가 있다고 파악</a:t>
            </a:r>
            <a:r>
              <a:rPr lang="en-US" altLang="ko-KR" dirty="0"/>
              <a:t> </a:t>
            </a:r>
            <a:r>
              <a:rPr lang="ko-KR" altLang="en-US" dirty="0"/>
              <a:t>한 뒤</a:t>
            </a:r>
            <a:r>
              <a:rPr lang="en-US" altLang="ko-KR" dirty="0"/>
              <a:t>, </a:t>
            </a:r>
            <a:r>
              <a:rPr lang="ko-KR" altLang="en-US" dirty="0"/>
              <a:t>이를 통해 센서 데이터의 전기전도도</a:t>
            </a:r>
            <a:r>
              <a:rPr lang="en-US" altLang="ko-KR" dirty="0"/>
              <a:t>-</a:t>
            </a:r>
            <a:r>
              <a:rPr lang="en-US" altLang="ko-KR" dirty="0" err="1"/>
              <a:t>tds</a:t>
            </a:r>
            <a:r>
              <a:rPr lang="en-US" altLang="ko-KR" dirty="0"/>
              <a:t>-</a:t>
            </a:r>
            <a:r>
              <a:rPr lang="ko-KR" altLang="en-US" dirty="0"/>
              <a:t>염도를 </a:t>
            </a:r>
            <a:r>
              <a:rPr lang="ko-KR" altLang="en-US" dirty="0" err="1"/>
              <a:t>분석했을때</a:t>
            </a:r>
            <a:r>
              <a:rPr lang="en-US" altLang="ko-KR" dirty="0"/>
              <a:t>, </a:t>
            </a:r>
            <a:r>
              <a:rPr lang="ko-KR" altLang="en-US" dirty="0"/>
              <a:t>저 그래프 모형을 벗어나는 데이터가 나온다면 </a:t>
            </a:r>
            <a:r>
              <a:rPr lang="ko-KR" altLang="en-US" dirty="0" err="1"/>
              <a:t>이상데이터다라고</a:t>
            </a:r>
            <a:r>
              <a:rPr lang="ko-KR" altLang="en-US" dirty="0"/>
              <a:t> 판단 할 수 있는 아이디어를 얻었습니다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44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번 </a:t>
            </a:r>
            <a:r>
              <a:rPr lang="ko-KR" altLang="en-US" dirty="0" err="1"/>
              <a:t>향후일정입니다</a:t>
            </a:r>
            <a:r>
              <a:rPr lang="en-US" altLang="ko-KR" dirty="0"/>
              <a:t>. </a:t>
            </a:r>
            <a:r>
              <a:rPr lang="ko-KR" altLang="en-US" dirty="0"/>
              <a:t>이것도 크게 </a:t>
            </a:r>
            <a:r>
              <a:rPr lang="en-US" altLang="ko-KR" dirty="0"/>
              <a:t>2</a:t>
            </a:r>
            <a:r>
              <a:rPr lang="ko-KR" altLang="en-US" dirty="0"/>
              <a:t>가지로 볼 </a:t>
            </a:r>
            <a:r>
              <a:rPr lang="ko-KR" altLang="en-US" dirty="0" err="1"/>
              <a:t>수있는데요</a:t>
            </a:r>
            <a:r>
              <a:rPr lang="ko-KR" altLang="en-US" dirty="0"/>
              <a:t> 첫번째가</a:t>
            </a:r>
            <a:r>
              <a:rPr lang="en-US" altLang="ko-KR" dirty="0"/>
              <a:t> </a:t>
            </a:r>
            <a:r>
              <a:rPr lang="ko-KR" altLang="en-US" dirty="0" err="1"/>
              <a:t>오늘까지해서</a:t>
            </a:r>
            <a:r>
              <a:rPr lang="ko-KR" altLang="en-US" dirty="0"/>
              <a:t> 대부분의 문서작업은 마무리하고 다음주부터 논문을 작성을 </a:t>
            </a:r>
            <a:r>
              <a:rPr lang="ko-KR" altLang="en-US" dirty="0" err="1"/>
              <a:t>하려고합니다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를 담당하신 주혁님이 실험 위주로 진행하고 나머지 저희 </a:t>
            </a:r>
            <a:r>
              <a:rPr lang="en-US" altLang="ko-KR" dirty="0"/>
              <a:t>3</a:t>
            </a:r>
            <a:r>
              <a:rPr lang="ko-KR" altLang="en-US" dirty="0"/>
              <a:t>명이 논문의 한 </a:t>
            </a:r>
            <a:r>
              <a:rPr lang="ko-KR" altLang="en-US" dirty="0" err="1"/>
              <a:t>파트씩</a:t>
            </a:r>
            <a:r>
              <a:rPr lang="ko-KR" altLang="en-US" dirty="0"/>
              <a:t> 나눠서 작성하기로 해서 </a:t>
            </a:r>
            <a:r>
              <a:rPr lang="en-US" altLang="ko-KR" dirty="0"/>
              <a:t>10</a:t>
            </a:r>
            <a:r>
              <a:rPr lang="ko-KR" altLang="en-US" dirty="0"/>
              <a:t>월말까지 </a:t>
            </a:r>
            <a:r>
              <a:rPr lang="ko-KR" altLang="en-US" dirty="0" err="1"/>
              <a:t>완성하는것으로</a:t>
            </a:r>
            <a:r>
              <a:rPr lang="ko-KR" altLang="en-US" dirty="0"/>
              <a:t> </a:t>
            </a:r>
            <a:r>
              <a:rPr lang="ko-KR" altLang="en-US" dirty="0" err="1"/>
              <a:t>목표하고있습니다</a:t>
            </a:r>
            <a:r>
              <a:rPr lang="en-US" altLang="ko-KR" dirty="0"/>
              <a:t>. </a:t>
            </a:r>
            <a:r>
              <a:rPr lang="ko-KR" altLang="en-US" dirty="0"/>
              <a:t>두번째는 개발입니다</a:t>
            </a:r>
            <a:r>
              <a:rPr lang="en-US" altLang="ko-KR" dirty="0"/>
              <a:t>. </a:t>
            </a:r>
            <a:r>
              <a:rPr lang="ko-KR" altLang="en-US" dirty="0"/>
              <a:t>옆에 사진을 </a:t>
            </a:r>
            <a:r>
              <a:rPr lang="ko-KR" altLang="en-US" dirty="0" err="1"/>
              <a:t>보시게되면</a:t>
            </a:r>
            <a:r>
              <a:rPr lang="ko-KR" altLang="en-US" dirty="0"/>
              <a:t> 저희가 원래 이번주까지 데이터 시각화 기능이나 </a:t>
            </a:r>
            <a:r>
              <a:rPr lang="en-US" altLang="ko-KR" dirty="0"/>
              <a:t>, API </a:t>
            </a:r>
            <a:r>
              <a:rPr lang="ko-KR" altLang="en-US" dirty="0"/>
              <a:t>호출 등 개발적인 내용을 적었었습니다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주차별</a:t>
            </a:r>
            <a:r>
              <a:rPr lang="ko-KR" altLang="en-US" dirty="0"/>
              <a:t> 계획을 다시 세우기에는 시간이 </a:t>
            </a:r>
            <a:r>
              <a:rPr lang="ko-KR" altLang="en-US" dirty="0" err="1"/>
              <a:t>부족하다보니</a:t>
            </a:r>
            <a:r>
              <a:rPr lang="ko-KR" altLang="en-US" dirty="0"/>
              <a:t> 위의 시작 일자만 바뀌었다고 생각하시면 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48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</a:t>
            </a:r>
            <a:r>
              <a:rPr lang="ko-KR" altLang="en-US" dirty="0" err="1"/>
              <a:t>주차별</a:t>
            </a:r>
            <a:r>
              <a:rPr lang="ko-KR" altLang="en-US" dirty="0"/>
              <a:t> 계획의 상세내역의 시작일자만 변경되었다고 생각하시면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9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상단에 보시는 화면이 따개비가 센서에 붙은 상태인데요</a:t>
            </a:r>
            <a:r>
              <a:rPr lang="en-US" altLang="ko-KR" dirty="0"/>
              <a:t>, </a:t>
            </a:r>
            <a:r>
              <a:rPr lang="ko-KR" altLang="en-US" dirty="0"/>
              <a:t>이런 따개비나 해조류가  센서에 붙은 것을 </a:t>
            </a:r>
            <a:r>
              <a:rPr lang="ko-KR" altLang="en-US" dirty="0" err="1"/>
              <a:t>바이오파울링이라고합니다</a:t>
            </a:r>
            <a:r>
              <a:rPr lang="en-US" altLang="ko-KR" dirty="0"/>
              <a:t>. </a:t>
            </a:r>
            <a:r>
              <a:rPr lang="ko-KR" altLang="en-US" dirty="0"/>
              <a:t>이로 인해 기업의 제품에 이상이 </a:t>
            </a:r>
            <a:r>
              <a:rPr lang="ko-KR" altLang="en-US" dirty="0" err="1"/>
              <a:t>생기다보니</a:t>
            </a:r>
            <a:r>
              <a:rPr lang="ko-KR" altLang="en-US" dirty="0"/>
              <a:t> 이런 </a:t>
            </a:r>
            <a:r>
              <a:rPr lang="ko-KR" altLang="en-US" dirty="0" err="1"/>
              <a:t>바이오파울링을</a:t>
            </a:r>
            <a:r>
              <a:rPr lang="ko-KR" altLang="en-US" dirty="0"/>
              <a:t> 사람이 직접 제거 </a:t>
            </a:r>
            <a:r>
              <a:rPr lang="ko-KR" altLang="en-US" dirty="0" err="1"/>
              <a:t>해줘야합니다</a:t>
            </a:r>
            <a:r>
              <a:rPr lang="en-US" altLang="ko-KR" dirty="0"/>
              <a:t>.  </a:t>
            </a:r>
            <a:r>
              <a:rPr lang="ko-KR" altLang="en-US" dirty="0"/>
              <a:t>기존의 </a:t>
            </a:r>
            <a:r>
              <a:rPr lang="ko-KR" altLang="en-US" dirty="0" err="1"/>
              <a:t>바이오파울링</a:t>
            </a:r>
            <a:r>
              <a:rPr lang="ko-KR" altLang="en-US" dirty="0"/>
              <a:t> 탐지시에 아무래도 사람이 데이터의 값을 보고 경험에 의존하여 판단하다 보니</a:t>
            </a:r>
            <a:r>
              <a:rPr lang="en-US" altLang="ko-KR" dirty="0"/>
              <a:t>, </a:t>
            </a:r>
            <a:r>
              <a:rPr lang="ko-KR" altLang="en-US" dirty="0"/>
              <a:t>스마트 부표 제품에 악영향을 미치고</a:t>
            </a:r>
            <a:r>
              <a:rPr lang="en-US" altLang="ko-KR" dirty="0"/>
              <a:t> </a:t>
            </a:r>
            <a:r>
              <a:rPr lang="ko-KR" altLang="en-US" dirty="0"/>
              <a:t>즉각적인 대응이 어렵습니다</a:t>
            </a:r>
            <a:r>
              <a:rPr lang="en-US" altLang="ko-KR" dirty="0"/>
              <a:t>. </a:t>
            </a:r>
            <a:r>
              <a:rPr lang="ko-KR" altLang="en-US" dirty="0"/>
              <a:t>이런 문제점이 있기에 데이터를 </a:t>
            </a:r>
            <a:r>
              <a:rPr lang="en-US" altLang="ko-KR" dirty="0"/>
              <a:t>ai</a:t>
            </a:r>
            <a:r>
              <a:rPr lang="ko-KR" altLang="en-US" dirty="0"/>
              <a:t>가 판단하여 </a:t>
            </a:r>
            <a:r>
              <a:rPr lang="ko-KR" altLang="en-US" dirty="0" err="1"/>
              <a:t>바이오파울링</a:t>
            </a:r>
            <a:r>
              <a:rPr lang="ko-KR" altLang="en-US" dirty="0"/>
              <a:t> 이상을 탐지하는 </a:t>
            </a:r>
            <a:r>
              <a:rPr lang="en-US" altLang="ko-KR" dirty="0"/>
              <a:t>ai</a:t>
            </a:r>
            <a:r>
              <a:rPr lang="ko-KR" altLang="en-US" dirty="0"/>
              <a:t>기반 서비스를 </a:t>
            </a:r>
            <a:r>
              <a:rPr lang="ko-KR" altLang="en-US" dirty="0" err="1"/>
              <a:t>만드는것이</a:t>
            </a:r>
            <a:r>
              <a:rPr lang="ko-KR" altLang="en-US" dirty="0"/>
              <a:t> 저희의 목표입니다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48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전체적인 그림의 기능 센서</a:t>
            </a:r>
            <a:r>
              <a:rPr lang="en-US" altLang="ko-KR" dirty="0"/>
              <a:t>DB</a:t>
            </a:r>
            <a:r>
              <a:rPr lang="ko-KR" altLang="en-US" dirty="0"/>
              <a:t>에서는 </a:t>
            </a:r>
            <a:r>
              <a:rPr lang="en-US" altLang="ko-KR" dirty="0"/>
              <a:t>6</a:t>
            </a:r>
            <a:r>
              <a:rPr lang="ko-KR" altLang="en-US" dirty="0"/>
              <a:t>가지</a:t>
            </a:r>
            <a:r>
              <a:rPr lang="en-US" altLang="ko-KR" dirty="0"/>
              <a:t>(</a:t>
            </a:r>
            <a:r>
              <a:rPr lang="ko-KR" altLang="en-US" dirty="0"/>
              <a:t>수온</a:t>
            </a:r>
            <a:r>
              <a:rPr lang="en-US" altLang="ko-KR" dirty="0"/>
              <a:t>,</a:t>
            </a:r>
            <a:r>
              <a:rPr lang="ko-KR" altLang="en-US" dirty="0" err="1"/>
              <a:t>용존산소</a:t>
            </a:r>
            <a:r>
              <a:rPr lang="en-US" altLang="ko-KR" dirty="0"/>
              <a:t>) </a:t>
            </a:r>
            <a:r>
              <a:rPr lang="ko-KR" altLang="en-US" dirty="0" err="1"/>
              <a:t>이런값들을</a:t>
            </a:r>
            <a:r>
              <a:rPr lang="ko-KR" altLang="en-US" dirty="0"/>
              <a:t> 저장하고 데이터 전처리에서는 노이즈나 </a:t>
            </a:r>
            <a:r>
              <a:rPr lang="ko-KR" altLang="en-US" dirty="0" err="1"/>
              <a:t>결측치를</a:t>
            </a:r>
            <a:r>
              <a:rPr lang="ko-KR" altLang="en-US" dirty="0"/>
              <a:t> 처리하여 </a:t>
            </a:r>
            <a:r>
              <a:rPr lang="en-US" altLang="ko-KR" dirty="0"/>
              <a:t>AI</a:t>
            </a:r>
            <a:r>
              <a:rPr lang="ko-KR" altLang="en-US" dirty="0"/>
              <a:t>모델이 분석할 수 </a:t>
            </a:r>
            <a:r>
              <a:rPr lang="ko-KR" altLang="en-US" dirty="0" err="1"/>
              <a:t>있게합니다</a:t>
            </a:r>
            <a:r>
              <a:rPr lang="ko-KR" altLang="en-US" dirty="0"/>
              <a:t> </a:t>
            </a:r>
            <a:r>
              <a:rPr lang="en-US" altLang="ko-KR" dirty="0"/>
              <a:t>. AI</a:t>
            </a:r>
            <a:r>
              <a:rPr lang="ko-KR" altLang="en-US" dirty="0"/>
              <a:t>모델에서는 </a:t>
            </a:r>
            <a:r>
              <a:rPr lang="ko-KR" altLang="en-US" dirty="0" err="1"/>
              <a:t>바이오파울링</a:t>
            </a:r>
            <a:r>
              <a:rPr lang="ko-KR" altLang="en-US" dirty="0"/>
              <a:t> 정상</a:t>
            </a:r>
            <a:r>
              <a:rPr lang="en-US" altLang="ko-KR" dirty="0"/>
              <a:t>,</a:t>
            </a:r>
            <a:r>
              <a:rPr lang="ko-KR" altLang="en-US" dirty="0" err="1"/>
              <a:t>비정상으르</a:t>
            </a:r>
            <a:r>
              <a:rPr lang="ko-KR" altLang="en-US" dirty="0"/>
              <a:t> 판단합니다</a:t>
            </a:r>
            <a:r>
              <a:rPr lang="en-US" altLang="ko-KR" dirty="0"/>
              <a:t>. </a:t>
            </a:r>
            <a:r>
              <a:rPr lang="ko-KR" altLang="en-US" dirty="0"/>
              <a:t>통합 서버에서는 </a:t>
            </a:r>
            <a:r>
              <a:rPr lang="en-US" altLang="ko-KR" dirty="0"/>
              <a:t>AI</a:t>
            </a:r>
            <a:r>
              <a:rPr lang="ko-KR" altLang="en-US" dirty="0"/>
              <a:t>모델의 결과를 통해 위험도를 </a:t>
            </a:r>
            <a:r>
              <a:rPr lang="ko-KR" altLang="en-US" dirty="0" err="1"/>
              <a:t>계산후</a:t>
            </a:r>
            <a:r>
              <a:rPr lang="ko-KR" altLang="en-US" dirty="0"/>
              <a:t> 대시보드에 전송합니다</a:t>
            </a:r>
            <a:r>
              <a:rPr lang="en-US" altLang="ko-KR" dirty="0"/>
              <a:t>. </a:t>
            </a:r>
            <a:r>
              <a:rPr lang="ko-KR" altLang="en-US" dirty="0"/>
              <a:t>서버에게 </a:t>
            </a:r>
            <a:r>
              <a:rPr lang="en-US" altLang="ko-KR" dirty="0"/>
              <a:t>1</a:t>
            </a:r>
            <a:r>
              <a:rPr lang="ko-KR" altLang="en-US" dirty="0"/>
              <a:t>시간 마다 데이터를 요청해 </a:t>
            </a:r>
            <a:r>
              <a:rPr lang="en-US" altLang="ko-KR" dirty="0"/>
              <a:t>1</a:t>
            </a:r>
            <a:r>
              <a:rPr lang="ko-KR" altLang="en-US" dirty="0"/>
              <a:t>시간 마다 데이터를 요청해 위험도를 최신화 합니다</a:t>
            </a:r>
            <a:r>
              <a:rPr lang="en-US" altLang="ko-KR" dirty="0"/>
              <a:t>. </a:t>
            </a:r>
            <a:r>
              <a:rPr lang="ko-KR" altLang="en-US" dirty="0"/>
              <a:t>로그</a:t>
            </a:r>
            <a:r>
              <a:rPr lang="en-US" altLang="ko-KR" dirty="0"/>
              <a:t>DB</a:t>
            </a:r>
            <a:r>
              <a:rPr lang="ko-KR" altLang="en-US" dirty="0"/>
              <a:t>에서는 추론결과</a:t>
            </a:r>
            <a:r>
              <a:rPr lang="en-US" altLang="ko-KR" dirty="0"/>
              <a:t>(</a:t>
            </a:r>
            <a:r>
              <a:rPr lang="ko-KR" altLang="en-US" dirty="0"/>
              <a:t>정상</a:t>
            </a:r>
            <a:r>
              <a:rPr lang="en-US" altLang="ko-KR" dirty="0"/>
              <a:t>,</a:t>
            </a:r>
            <a:r>
              <a:rPr lang="ko-KR" altLang="en-US" dirty="0"/>
              <a:t>비정상</a:t>
            </a:r>
            <a:r>
              <a:rPr lang="en-US" altLang="ko-KR" dirty="0"/>
              <a:t>, </a:t>
            </a:r>
            <a:r>
              <a:rPr lang="ko-KR" altLang="en-US" dirty="0"/>
              <a:t>위험도</a:t>
            </a:r>
            <a:r>
              <a:rPr lang="en-US" altLang="ko-KR" dirty="0"/>
              <a:t>, </a:t>
            </a:r>
            <a:r>
              <a:rPr lang="ko-KR" altLang="en-US" dirty="0"/>
              <a:t>시간 등</a:t>
            </a:r>
            <a:r>
              <a:rPr lang="en-US" altLang="ko-KR" dirty="0"/>
              <a:t>)</a:t>
            </a:r>
            <a:r>
              <a:rPr lang="ko-KR" altLang="en-US" dirty="0"/>
              <a:t>를 기록합니다</a:t>
            </a:r>
            <a:r>
              <a:rPr lang="en-US" altLang="ko-KR" dirty="0"/>
              <a:t>. </a:t>
            </a:r>
            <a:r>
              <a:rPr lang="ko-KR" altLang="en-US" dirty="0"/>
              <a:t>대시보드에서는 위험도 결과와 수온</a:t>
            </a:r>
            <a:r>
              <a:rPr lang="en-US" altLang="ko-KR" dirty="0"/>
              <a:t>, </a:t>
            </a:r>
            <a:r>
              <a:rPr lang="ko-KR" altLang="en-US" dirty="0" err="1"/>
              <a:t>용존산소</a:t>
            </a:r>
            <a:r>
              <a:rPr lang="ko-KR" altLang="en-US" dirty="0"/>
              <a:t> 같은 결과도 같이 제공해 줍니다</a:t>
            </a:r>
            <a:r>
              <a:rPr lang="en-US" altLang="ko-KR" dirty="0"/>
              <a:t>. </a:t>
            </a:r>
            <a:r>
              <a:rPr lang="ko-KR" altLang="en-US" dirty="0"/>
              <a:t>추가로 바이오 </a:t>
            </a:r>
            <a:r>
              <a:rPr lang="ko-KR" altLang="en-US" dirty="0" err="1"/>
              <a:t>파울링</a:t>
            </a:r>
            <a:r>
              <a:rPr lang="ko-KR" altLang="en-US" dirty="0"/>
              <a:t> 위험도가 임계치를 넘으면 경고 알람을 보냅니다 </a:t>
            </a:r>
            <a:r>
              <a:rPr lang="en-US" altLang="ko-KR" dirty="0"/>
              <a:t>. </a:t>
            </a:r>
            <a:r>
              <a:rPr lang="ko-KR" altLang="en-US" dirty="0"/>
              <a:t>사용자는 대시보드에서 상태 확인 및 이상발생시 </a:t>
            </a:r>
            <a:r>
              <a:rPr lang="ko-KR" altLang="en-US" dirty="0" err="1"/>
              <a:t>알람받음</a:t>
            </a:r>
            <a:r>
              <a:rPr lang="ko-KR" altLang="en-US" dirty="0"/>
              <a:t> 사용자인증은 로그인과 </a:t>
            </a:r>
            <a:r>
              <a:rPr lang="ko-KR" altLang="en-US" dirty="0" err="1"/>
              <a:t>권한를</a:t>
            </a:r>
            <a:r>
              <a:rPr lang="ko-KR" altLang="en-US" dirty="0"/>
              <a:t> 담당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91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데이터가 어떻게 흐르는지  센서</a:t>
            </a:r>
            <a:r>
              <a:rPr lang="en-US" altLang="ko-KR" dirty="0"/>
              <a:t>-&gt; </a:t>
            </a:r>
            <a:r>
              <a:rPr lang="ko-KR" altLang="en-US" dirty="0" err="1"/>
              <a:t>전처리</a:t>
            </a:r>
            <a:r>
              <a:rPr lang="en-US" altLang="ko-KR" dirty="0"/>
              <a:t>-&gt;</a:t>
            </a:r>
            <a:r>
              <a:rPr lang="ko-KR" altLang="en-US" dirty="0"/>
              <a:t>모델 </a:t>
            </a:r>
            <a:r>
              <a:rPr lang="en-US" altLang="ko-KR" dirty="0"/>
              <a:t>-&gt;AI -&gt; </a:t>
            </a:r>
            <a:r>
              <a:rPr lang="ko-KR" altLang="en-US" dirty="0"/>
              <a:t>대시보드 </a:t>
            </a:r>
            <a:r>
              <a:rPr lang="en-US" altLang="ko-KR" dirty="0"/>
              <a:t>-&gt; </a:t>
            </a:r>
            <a:r>
              <a:rPr lang="ko-KR" altLang="en-US" dirty="0"/>
              <a:t>사용자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990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진행상황은 크게 </a:t>
            </a:r>
            <a:r>
              <a:rPr lang="en-US" altLang="ko-KR" dirty="0"/>
              <a:t>2</a:t>
            </a:r>
            <a:r>
              <a:rPr lang="ko-KR" altLang="en-US" dirty="0"/>
              <a:t>가지로 볼 </a:t>
            </a:r>
            <a:r>
              <a:rPr lang="ko-KR" altLang="en-US" dirty="0" err="1"/>
              <a:t>수있습니다</a:t>
            </a:r>
            <a:r>
              <a:rPr lang="en-US" altLang="ko-KR" dirty="0"/>
              <a:t>. </a:t>
            </a:r>
            <a:r>
              <a:rPr lang="ko-KR" altLang="en-US" dirty="0"/>
              <a:t>저희는 설계를 철저히 하고 그 이후 개발에 더 집중할 수 있도록  그동안의  모든 작업을 문서작성과 데이터 탐색 크게 </a:t>
            </a:r>
            <a:r>
              <a:rPr lang="en-US" altLang="ko-KR" dirty="0"/>
              <a:t>2</a:t>
            </a:r>
            <a:r>
              <a:rPr lang="ko-KR" altLang="en-US" dirty="0"/>
              <a:t>가지 작업에만 집중하였습니다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01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705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마침 멘토님께서 개발전에 총 </a:t>
            </a:r>
            <a:r>
              <a:rPr lang="en-US" altLang="ko-KR" dirty="0"/>
              <a:t>6</a:t>
            </a:r>
            <a:r>
              <a:rPr lang="ko-KR" altLang="en-US" dirty="0"/>
              <a:t>가지의 문서정도가 필요하다고 말씀하셔서 문서를 나눠서 작성했습니다</a:t>
            </a:r>
            <a:r>
              <a:rPr lang="en-US" altLang="ko-KR" dirty="0"/>
              <a:t>. </a:t>
            </a:r>
            <a:r>
              <a:rPr lang="ko-KR" altLang="en-US" dirty="0"/>
              <a:t>저희가 이런 문서 작성 경험이 </a:t>
            </a:r>
            <a:r>
              <a:rPr lang="ko-KR" altLang="en-US" dirty="0" err="1"/>
              <a:t>없다보니</a:t>
            </a:r>
            <a:r>
              <a:rPr lang="en-US" altLang="ko-KR" dirty="0"/>
              <a:t> </a:t>
            </a:r>
            <a:r>
              <a:rPr lang="ko-KR" altLang="en-US" dirty="0"/>
              <a:t>반복적인 피드백 과정을 통해 서비스의 구체적인 모습을 설계했습니다</a:t>
            </a:r>
            <a:r>
              <a:rPr lang="en-US" altLang="ko-KR" dirty="0"/>
              <a:t>. </a:t>
            </a:r>
            <a:r>
              <a:rPr lang="ko-KR" altLang="en-US" dirty="0"/>
              <a:t>제가 맡은 문서는 </a:t>
            </a:r>
            <a:r>
              <a:rPr lang="ko-KR" altLang="en-US" dirty="0" err="1"/>
              <a:t>화면설계서인데요</a:t>
            </a:r>
            <a:r>
              <a:rPr lang="en-US" altLang="ko-KR" dirty="0"/>
              <a:t>,</a:t>
            </a:r>
            <a:r>
              <a:rPr lang="ko-KR" altLang="en-US" dirty="0"/>
              <a:t> 총 </a:t>
            </a:r>
            <a:r>
              <a:rPr lang="en-US" altLang="ko-KR" dirty="0"/>
              <a:t>4</a:t>
            </a:r>
            <a:r>
              <a:rPr lang="ko-KR" altLang="en-US" dirty="0"/>
              <a:t>가지의 버전이 나왔습니다</a:t>
            </a:r>
            <a:r>
              <a:rPr lang="en-US" altLang="ko-KR" dirty="0"/>
              <a:t>..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454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이 초기 화면 설계서 이고 오른쪽이 제일 최근의 화면 설계서 내용입니다</a:t>
            </a:r>
            <a:r>
              <a:rPr lang="en-US" altLang="ko-KR" dirty="0"/>
              <a:t>. </a:t>
            </a:r>
            <a:r>
              <a:rPr lang="ko-KR" altLang="en-US" dirty="0"/>
              <a:t>비교하시기에는 내용이 많이 </a:t>
            </a:r>
            <a:r>
              <a:rPr lang="ko-KR" altLang="en-US" dirty="0" err="1"/>
              <a:t>다른걸</a:t>
            </a:r>
            <a:r>
              <a:rPr lang="ko-KR" altLang="en-US" dirty="0"/>
              <a:t> 느끼실 수 있으실 겁니다</a:t>
            </a:r>
            <a:r>
              <a:rPr lang="en-US" altLang="ko-KR" dirty="0"/>
              <a:t>. </a:t>
            </a:r>
            <a:r>
              <a:rPr lang="ko-KR" altLang="en-US" dirty="0"/>
              <a:t>저 </a:t>
            </a:r>
            <a:r>
              <a:rPr lang="ko-KR" altLang="en-US" dirty="0" err="1"/>
              <a:t>뿐만이아니라</a:t>
            </a:r>
            <a:r>
              <a:rPr lang="ko-KR" altLang="en-US" dirty="0"/>
              <a:t> 다른 팀원모두 이런 과정을 겪었다고 보시면 되겠습니다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83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현재 센서에서 </a:t>
            </a:r>
            <a:r>
              <a:rPr lang="ko-KR" altLang="en-US" dirty="0" err="1"/>
              <a:t>측정하고있는</a:t>
            </a:r>
            <a:r>
              <a:rPr lang="ko-KR" altLang="en-US" dirty="0"/>
              <a:t> 값 </a:t>
            </a:r>
            <a:r>
              <a:rPr lang="en-US" altLang="ko-KR" dirty="0"/>
              <a:t>6</a:t>
            </a:r>
            <a:r>
              <a:rPr lang="ko-KR" altLang="en-US" dirty="0"/>
              <a:t>가지 존재 </a:t>
            </a:r>
            <a:r>
              <a:rPr lang="en-US" altLang="ko-KR" dirty="0"/>
              <a:t>-&gt; </a:t>
            </a:r>
            <a:r>
              <a:rPr lang="ko-KR" altLang="en-US" dirty="0"/>
              <a:t>추가로 </a:t>
            </a:r>
            <a:r>
              <a:rPr lang="ko-KR" altLang="en-US" dirty="0" err="1"/>
              <a:t>바이오파울링이</a:t>
            </a:r>
            <a:r>
              <a:rPr lang="ko-KR" altLang="en-US" dirty="0"/>
              <a:t> 발생한 데이터 추가로 받았습니다</a:t>
            </a:r>
            <a:r>
              <a:rPr lang="en-US" altLang="ko-KR" dirty="0"/>
              <a:t>. Wando1</a:t>
            </a:r>
            <a:r>
              <a:rPr lang="ko-KR" altLang="en-US" dirty="0"/>
              <a:t>이 바이오 파울링이 발생한 데이터 </a:t>
            </a:r>
            <a:r>
              <a:rPr lang="en-US" altLang="ko-KR" dirty="0"/>
              <a:t>wando2</a:t>
            </a:r>
            <a:r>
              <a:rPr lang="ko-KR" altLang="en-US" dirty="0"/>
              <a:t>가 </a:t>
            </a:r>
            <a:r>
              <a:rPr lang="ko-KR" altLang="en-US" dirty="0" err="1"/>
              <a:t>정상데이터입니다</a:t>
            </a:r>
            <a:r>
              <a:rPr lang="en-US" altLang="ko-KR" dirty="0"/>
              <a:t>. </a:t>
            </a:r>
            <a:r>
              <a:rPr lang="ko-KR" altLang="en-US" dirty="0"/>
              <a:t>그 결과 </a:t>
            </a:r>
            <a:endParaRPr lang="en-US" altLang="ko-KR" dirty="0"/>
          </a:p>
          <a:p>
            <a:r>
              <a:rPr lang="ko-KR" altLang="en-US" dirty="0"/>
              <a:t>바이오 파울링이 발생한 시점인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16</a:t>
            </a:r>
            <a:r>
              <a:rPr lang="ko-KR" altLang="en-US" dirty="0"/>
              <a:t>일 이후로부터 데이터는 </a:t>
            </a:r>
            <a:r>
              <a:rPr lang="ko-KR" altLang="en-US" dirty="0" err="1"/>
              <a:t>용존산소가</a:t>
            </a:r>
            <a:r>
              <a:rPr lang="ko-KR" altLang="en-US" dirty="0"/>
              <a:t> 정상데이터 보다 </a:t>
            </a:r>
            <a:r>
              <a:rPr lang="ko-KR" altLang="en-US" dirty="0" err="1"/>
              <a:t>낮은걸</a:t>
            </a:r>
            <a:r>
              <a:rPr lang="ko-KR" altLang="en-US" dirty="0"/>
              <a:t> 확인 할 수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wando2</a:t>
            </a:r>
            <a:r>
              <a:rPr lang="ko-KR" altLang="en-US" dirty="0"/>
              <a:t>가 정상 </a:t>
            </a:r>
            <a:r>
              <a:rPr lang="en-US" altLang="ko-KR" dirty="0"/>
              <a:t>-</a:t>
            </a:r>
            <a:r>
              <a:rPr lang="ko-KR" altLang="en-US" dirty="0"/>
              <a:t>폭염때문에 </a:t>
            </a:r>
            <a:r>
              <a:rPr lang="ko-KR" altLang="en-US" dirty="0" err="1"/>
              <a:t>결측치</a:t>
            </a:r>
            <a:r>
              <a:rPr lang="ko-KR" altLang="en-US" dirty="0"/>
              <a:t> 존재</a:t>
            </a:r>
          </a:p>
          <a:p>
            <a:r>
              <a:rPr lang="en-US" altLang="ko-KR" dirty="0"/>
              <a:t>wando1</a:t>
            </a:r>
            <a:r>
              <a:rPr lang="ko-KR" altLang="en-US" dirty="0"/>
              <a:t>이 비정상</a:t>
            </a:r>
            <a:r>
              <a:rPr lang="en-US" altLang="ko-KR" dirty="0"/>
              <a:t>(</a:t>
            </a:r>
            <a:r>
              <a:rPr lang="ko-KR" altLang="en-US" dirty="0" err="1"/>
              <a:t>바이오파울링이</a:t>
            </a:r>
            <a:r>
              <a:rPr lang="ko-KR" altLang="en-US" dirty="0"/>
              <a:t> 발생한 센서</a:t>
            </a:r>
            <a:r>
              <a:rPr lang="en-US" altLang="ko-KR" dirty="0"/>
              <a:t>)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96171-C85D-4A67-B178-C7FB621E80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13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01746" y="8616481"/>
            <a:ext cx="535737" cy="727544"/>
          </a:xfrm>
          <a:custGeom>
            <a:avLst/>
            <a:gdLst/>
            <a:ahLst/>
            <a:cxnLst/>
            <a:rect l="l" t="t" r="r" b="b"/>
            <a:pathLst>
              <a:path w="535737" h="727544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6" y="2785745"/>
            <a:ext cx="16408332" cy="158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4000" b="1" spc="83" dirty="0">
                <a:solidFill>
                  <a:srgbClr val="2B2C30"/>
                </a:solidFill>
                <a:latin typeface="+mj-ea"/>
                <a:ea typeface="+mj-ea"/>
                <a:cs typeface="Playfair Display"/>
                <a:sym typeface="Playfair Display"/>
              </a:rPr>
              <a:t>AI </a:t>
            </a:r>
            <a:r>
              <a:rPr lang="ko-KR" altLang="en-US" sz="4000" b="1" spc="83" dirty="0">
                <a:solidFill>
                  <a:srgbClr val="2B2C30"/>
                </a:solidFill>
                <a:latin typeface="+mj-ea"/>
                <a:ea typeface="+mj-ea"/>
                <a:cs typeface="Playfair Display"/>
                <a:sym typeface="Playfair Display"/>
              </a:rPr>
              <a:t>기반 스마트 부표 광학 센서 </a:t>
            </a:r>
            <a:r>
              <a:rPr lang="ko-KR" altLang="en-US" sz="4000" b="1" spc="83" dirty="0" err="1">
                <a:solidFill>
                  <a:srgbClr val="2B2C30"/>
                </a:solidFill>
                <a:latin typeface="+mj-ea"/>
                <a:ea typeface="+mj-ea"/>
                <a:cs typeface="Playfair Display"/>
                <a:sym typeface="Playfair Display"/>
              </a:rPr>
              <a:t>바이오파울링</a:t>
            </a:r>
            <a:r>
              <a:rPr lang="ko-KR" altLang="en-US" sz="4000" b="1" spc="83" dirty="0">
                <a:solidFill>
                  <a:srgbClr val="2B2C30"/>
                </a:solidFill>
                <a:latin typeface="+mj-ea"/>
                <a:ea typeface="+mj-ea"/>
                <a:cs typeface="Playfair Display"/>
                <a:sym typeface="Playfair Display"/>
              </a:rPr>
              <a:t> 이상탐지 서비스</a:t>
            </a:r>
            <a:endParaRPr lang="en-US" sz="4000" b="1" spc="83" dirty="0">
              <a:solidFill>
                <a:srgbClr val="2B2C30"/>
              </a:solidFill>
              <a:latin typeface="+mj-ea"/>
              <a:ea typeface="+mj-ea"/>
              <a:cs typeface="Playfair Display"/>
              <a:sym typeface="Playfair Displa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577797" y="8807128"/>
            <a:ext cx="531937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17"/>
              </a:lnSpc>
            </a:pPr>
            <a:r>
              <a:rPr lang="en-US" sz="2986" spc="14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  <a:r>
              <a:rPr lang="ko-KR" altLang="en-US" sz="2986" spc="14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팀 김민수</a:t>
            </a:r>
            <a:endParaRPr lang="en-US" sz="2986" spc="14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4.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진행상황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D9C897-E839-42B3-9576-AF97259FBC3A}"/>
              </a:ext>
            </a:extLst>
          </p:cNvPr>
          <p:cNvSpPr txBox="1"/>
          <p:nvPr/>
        </p:nvSpPr>
        <p:spPr>
          <a:xfrm>
            <a:off x="1028695" y="2007466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데이터 탐색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199F6-DEE7-46ED-AD2A-3C88BB4B1F57}"/>
              </a:ext>
            </a:extLst>
          </p:cNvPr>
          <p:cNvSpPr txBox="1"/>
          <p:nvPr/>
        </p:nvSpPr>
        <p:spPr>
          <a:xfrm>
            <a:off x="8001000" y="2299854"/>
            <a:ext cx="28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이상탐지모델 적용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9B01547-8BED-4AAD-A31D-E54B303EE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027" y="2785585"/>
            <a:ext cx="10277475" cy="68401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715F3D-CE65-4545-8416-AF85C17266AF}"/>
              </a:ext>
            </a:extLst>
          </p:cNvPr>
          <p:cNvSpPr txBox="1"/>
          <p:nvPr/>
        </p:nvSpPr>
        <p:spPr>
          <a:xfrm>
            <a:off x="609600" y="2968890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용존 산소</a:t>
            </a:r>
            <a:endParaRPr lang="en-US" altLang="ko-KR" dirty="0"/>
          </a:p>
          <a:p>
            <a:r>
              <a:rPr lang="ko-KR" altLang="en-US" dirty="0"/>
              <a:t>붉은색 </a:t>
            </a:r>
            <a:r>
              <a:rPr lang="ko-KR" altLang="en-US" b="1" dirty="0" err="1"/>
              <a:t>바이오파울링</a:t>
            </a:r>
            <a:r>
              <a:rPr lang="ko-KR" altLang="en-US" b="1" dirty="0"/>
              <a:t> 시작 시점</a:t>
            </a:r>
            <a:r>
              <a:rPr lang="ko-KR" altLang="en-US" dirty="0"/>
              <a:t> 이후 급격히 낮아지며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 err="1"/>
              <a:t>바이오파울링이</a:t>
            </a:r>
            <a:r>
              <a:rPr lang="ko-KR" altLang="en-US" dirty="0"/>
              <a:t> </a:t>
            </a:r>
            <a:r>
              <a:rPr lang="ko-KR" altLang="en-US" dirty="0" err="1"/>
              <a:t>용존산소에</a:t>
            </a:r>
            <a:r>
              <a:rPr lang="ko-KR" altLang="en-US" dirty="0"/>
              <a:t> 큰 영향을 미침</a:t>
            </a:r>
            <a:endParaRPr lang="en-US" altLang="ko-KR" dirty="0"/>
          </a:p>
          <a:p>
            <a:r>
              <a:rPr lang="ko-KR" altLang="en-US" dirty="0"/>
              <a:t>→ 유의미한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9F5E24-EBCD-4C17-9432-ACA8652DC979}"/>
              </a:ext>
            </a:extLst>
          </p:cNvPr>
          <p:cNvSpPr txBox="1"/>
          <p:nvPr/>
        </p:nvSpPr>
        <p:spPr>
          <a:xfrm>
            <a:off x="92227" y="6578086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전기전도도</a:t>
            </a:r>
            <a:r>
              <a:rPr lang="en-US" altLang="ko-KR" dirty="0"/>
              <a:t>, TDS</a:t>
            </a:r>
          </a:p>
          <a:p>
            <a:r>
              <a:rPr lang="ko-KR" altLang="en-US" dirty="0"/>
              <a:t>초기에는 변동이 있지만 이후 특정 시점부터 </a:t>
            </a:r>
            <a:r>
              <a:rPr lang="ko-KR" altLang="en-US" b="1" dirty="0"/>
              <a:t>값이 급격히 떨어진 후 거의 </a:t>
            </a:r>
            <a:r>
              <a:rPr lang="en-US" altLang="ko-KR" b="1" dirty="0"/>
              <a:t>0</a:t>
            </a:r>
            <a:r>
              <a:rPr lang="ko-KR" altLang="en-US" b="1" dirty="0"/>
              <a:t>으로 유지</a:t>
            </a:r>
            <a:endParaRPr lang="en-US" altLang="ko-KR" b="1" dirty="0"/>
          </a:p>
          <a:p>
            <a:r>
              <a:rPr lang="ko-KR" altLang="en-US" dirty="0"/>
              <a:t>→</a:t>
            </a:r>
            <a:r>
              <a:rPr lang="ko-KR" altLang="en-US" b="1" dirty="0"/>
              <a:t> </a:t>
            </a:r>
            <a:r>
              <a:rPr lang="ko-KR" altLang="en-US" dirty="0"/>
              <a:t>유의미하지만</a:t>
            </a:r>
            <a:r>
              <a:rPr lang="en-US" altLang="ko-KR" dirty="0"/>
              <a:t>,</a:t>
            </a:r>
            <a:r>
              <a:rPr lang="ko-KR" altLang="en-US" dirty="0"/>
              <a:t> 추가 검증 필요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8E03FB-5EAD-49BD-83B9-C61B4C532466}"/>
              </a:ext>
            </a:extLst>
          </p:cNvPr>
          <p:cNvSpPr txBox="1"/>
          <p:nvPr/>
        </p:nvSpPr>
        <p:spPr>
          <a:xfrm>
            <a:off x="14249400" y="7566839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온도</a:t>
            </a:r>
            <a:endParaRPr lang="en-US" altLang="ko-KR" dirty="0"/>
          </a:p>
          <a:p>
            <a:r>
              <a:rPr lang="ko-KR" altLang="en-US" dirty="0" err="1"/>
              <a:t>바이오파울링</a:t>
            </a:r>
            <a:r>
              <a:rPr lang="ko-KR" altLang="en-US" dirty="0"/>
              <a:t> 발생 이후 온도가 낮아짐</a:t>
            </a:r>
            <a:endParaRPr lang="en-US" altLang="ko-KR" dirty="0"/>
          </a:p>
          <a:p>
            <a:r>
              <a:rPr lang="ko-KR" altLang="en-US" dirty="0"/>
              <a:t>→</a:t>
            </a:r>
            <a:r>
              <a:rPr lang="ko-KR" altLang="en-US" b="1" dirty="0"/>
              <a:t> </a:t>
            </a:r>
            <a:r>
              <a:rPr lang="ko-KR" altLang="en-US" dirty="0"/>
              <a:t>유의미하지만</a:t>
            </a:r>
            <a:r>
              <a:rPr lang="en-US" altLang="ko-KR" dirty="0"/>
              <a:t>,</a:t>
            </a:r>
            <a:r>
              <a:rPr lang="ko-KR" altLang="en-US" dirty="0"/>
              <a:t> 외부 환경 변화에 의한 것일 수 </a:t>
            </a:r>
            <a:r>
              <a:rPr lang="ko-KR" altLang="en-US" dirty="0" err="1"/>
              <a:t>도있음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4.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진행상황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D9C897-E839-42B3-9576-AF97259FBC3A}"/>
              </a:ext>
            </a:extLst>
          </p:cNvPr>
          <p:cNvSpPr txBox="1"/>
          <p:nvPr/>
        </p:nvSpPr>
        <p:spPr>
          <a:xfrm>
            <a:off x="1028695" y="2007466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데이터 탐색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6532B6-9956-4C7E-A612-01149947B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5" y="2692716"/>
            <a:ext cx="7501190" cy="60698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59AE30-EDCB-4107-AD20-0762567D9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65" y="2692716"/>
            <a:ext cx="7053262" cy="6250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346AD3-81A2-490C-A2B3-92EC65F398FE}"/>
              </a:ext>
            </a:extLst>
          </p:cNvPr>
          <p:cNvSpPr txBox="1"/>
          <p:nvPr/>
        </p:nvSpPr>
        <p:spPr>
          <a:xfrm>
            <a:off x="4343400" y="216199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패턴탐지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1F970D-B6C7-418A-ACDD-D8F57F176973}"/>
              </a:ext>
            </a:extLst>
          </p:cNvPr>
          <p:cNvSpPr txBox="1"/>
          <p:nvPr/>
        </p:nvSpPr>
        <p:spPr>
          <a:xfrm>
            <a:off x="12687300" y="20955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상관관계분석</a:t>
            </a:r>
          </a:p>
        </p:txBody>
      </p:sp>
    </p:spTree>
    <p:extLst>
      <p:ext uri="{BB962C8B-B14F-4D97-AF65-F5344CB8AC3E}">
        <p14:creationId xmlns:p14="http://schemas.microsoft.com/office/powerpoint/2010/main" val="106349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altLang="ko-KR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5.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이슈사항 및 해결방안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882DD-6485-495C-983D-EF1F992D9195}"/>
              </a:ext>
            </a:extLst>
          </p:cNvPr>
          <p:cNvSpPr txBox="1"/>
          <p:nvPr/>
        </p:nvSpPr>
        <p:spPr>
          <a:xfrm>
            <a:off x="1028694" y="2007466"/>
            <a:ext cx="7277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이슈사항</a:t>
            </a:r>
            <a:r>
              <a:rPr lang="en-US" altLang="ko-KR" sz="2500" b="1" dirty="0"/>
              <a:t> -  </a:t>
            </a:r>
            <a:r>
              <a:rPr lang="ko-KR" altLang="en-US" sz="2500" b="1" dirty="0"/>
              <a:t>레이블이 된 데이터를 아직 받지 못했음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439DC0-02C6-472E-A78E-3A00D2310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1" y="2730816"/>
            <a:ext cx="8441929" cy="3962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4C5753-553C-471B-9DC4-550D0401A18C}"/>
              </a:ext>
            </a:extLst>
          </p:cNvPr>
          <p:cNvSpPr txBox="1"/>
          <p:nvPr/>
        </p:nvSpPr>
        <p:spPr>
          <a:xfrm>
            <a:off x="11506200" y="282266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어느 시점이 이상치</a:t>
            </a:r>
            <a:r>
              <a:rPr lang="en-US" altLang="ko-KR" b="1" dirty="0"/>
              <a:t>(</a:t>
            </a:r>
            <a:r>
              <a:rPr lang="ko-KR" altLang="en-US" b="1" dirty="0" err="1"/>
              <a:t>바이오파울링</a:t>
            </a:r>
            <a:r>
              <a:rPr lang="en-US" altLang="ko-KR" b="1" dirty="0"/>
              <a:t>)</a:t>
            </a:r>
            <a:r>
              <a:rPr lang="ko-KR" altLang="en-US" b="1" dirty="0"/>
              <a:t>인지 명확한 정의가 필요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altLang="ko-KR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5.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이슈사항 및 해결방안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882DD-6485-495C-983D-EF1F992D9195}"/>
              </a:ext>
            </a:extLst>
          </p:cNvPr>
          <p:cNvSpPr txBox="1"/>
          <p:nvPr/>
        </p:nvSpPr>
        <p:spPr>
          <a:xfrm>
            <a:off x="1028694" y="2007466"/>
            <a:ext cx="7277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해결방안</a:t>
            </a:r>
            <a:r>
              <a:rPr lang="en-US" altLang="ko-KR" sz="2800" b="1" dirty="0"/>
              <a:t> - </a:t>
            </a:r>
            <a:r>
              <a:rPr lang="ko-KR" altLang="en-US" sz="2800" b="1" dirty="0"/>
              <a:t>센서의 데이터 상관 관계를 파악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5283F33-B70E-4EE5-B7B2-28444450B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891284"/>
            <a:ext cx="6212024" cy="56349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EA31294-2BF1-4DC1-AEBA-181A3AFDC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1" y="2947485"/>
            <a:ext cx="6452257" cy="5578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6565A-6EDB-4051-BB00-FD46854F45D1}"/>
              </a:ext>
            </a:extLst>
          </p:cNvPr>
          <p:cNvSpPr txBox="1"/>
          <p:nvPr/>
        </p:nvSpPr>
        <p:spPr>
          <a:xfrm>
            <a:off x="14434856" y="2910237"/>
            <a:ext cx="289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전기전도도 </a:t>
            </a:r>
            <a:r>
              <a:rPr lang="en-US" altLang="ko-KR" dirty="0"/>
              <a:t>- </a:t>
            </a:r>
            <a:r>
              <a:rPr lang="ko-KR" altLang="en-US" dirty="0"/>
              <a:t>염도 </a:t>
            </a:r>
            <a:r>
              <a:rPr lang="en-US" altLang="ko-KR" dirty="0"/>
              <a:t>TDS</a:t>
            </a:r>
            <a:r>
              <a:rPr lang="ko-KR" altLang="en-US" dirty="0"/>
              <a:t>는 서로 강하게 </a:t>
            </a:r>
            <a:r>
              <a:rPr lang="ko-KR" altLang="en-US" dirty="0" err="1"/>
              <a:t>연관되어있음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2CF4C-3290-4A31-9567-7DF7A04A8F85}"/>
              </a:ext>
            </a:extLst>
          </p:cNvPr>
          <p:cNvSpPr txBox="1"/>
          <p:nvPr/>
        </p:nvSpPr>
        <p:spPr>
          <a:xfrm>
            <a:off x="14450096" y="5143500"/>
            <a:ext cx="40749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전기전도도 </a:t>
            </a:r>
            <a:r>
              <a:rPr lang="en-US" altLang="ko-KR" dirty="0"/>
              <a:t>- </a:t>
            </a:r>
            <a:r>
              <a:rPr lang="ko-KR" altLang="en-US" dirty="0"/>
              <a:t>염도 </a:t>
            </a:r>
            <a:r>
              <a:rPr lang="en-US" altLang="ko-KR" dirty="0"/>
              <a:t>- TDS </a:t>
            </a:r>
            <a:r>
              <a:rPr lang="ko-KR" altLang="en-US" dirty="0"/>
              <a:t>를 분석 </a:t>
            </a:r>
            <a:r>
              <a:rPr lang="ko-KR" altLang="en-US" dirty="0" err="1"/>
              <a:t>했을때</a:t>
            </a:r>
            <a:r>
              <a:rPr lang="en-US" altLang="ko-KR" dirty="0"/>
              <a:t> </a:t>
            </a:r>
            <a:r>
              <a:rPr lang="ko-KR" altLang="en-US" dirty="0" err="1"/>
              <a:t>차이가나는</a:t>
            </a:r>
            <a:r>
              <a:rPr lang="ko-KR" altLang="en-US" dirty="0"/>
              <a:t> 데이터가 측정된다면</a:t>
            </a:r>
            <a:r>
              <a:rPr lang="en-US" altLang="ko-KR" dirty="0"/>
              <a:t>,</a:t>
            </a:r>
            <a:r>
              <a:rPr lang="ko-KR" altLang="en-US" dirty="0"/>
              <a:t>그 데이터가 이상데이터라고 판단할 수 있을 </a:t>
            </a:r>
            <a:r>
              <a:rPr lang="ko-KR" altLang="en-US" dirty="0" err="1"/>
              <a:t>것이다라는</a:t>
            </a:r>
            <a:r>
              <a:rPr lang="ko-KR" altLang="en-US" dirty="0"/>
              <a:t> 아이디어를 얻음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998D6-473E-41BB-A169-FE8DE1F22FB2}"/>
              </a:ext>
            </a:extLst>
          </p:cNvPr>
          <p:cNvSpPr txBox="1"/>
          <p:nvPr/>
        </p:nvSpPr>
        <p:spPr>
          <a:xfrm rot="5400000">
            <a:off x="15311156" y="4523601"/>
            <a:ext cx="114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212034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altLang="ko-KR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6.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향후일정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4B769-D327-44F8-A31A-335BB8E4731E}"/>
              </a:ext>
            </a:extLst>
          </p:cNvPr>
          <p:cNvSpPr txBox="1"/>
          <p:nvPr/>
        </p:nvSpPr>
        <p:spPr>
          <a:xfrm>
            <a:off x="1006871" y="2247900"/>
            <a:ext cx="601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 </a:t>
            </a:r>
            <a:r>
              <a:rPr lang="en-US" altLang="ko-KR" sz="2500" dirty="0"/>
              <a:t>1. </a:t>
            </a:r>
            <a:r>
              <a:rPr lang="ko-KR" altLang="en-US" sz="2500" dirty="0"/>
              <a:t>논문 작성 </a:t>
            </a:r>
            <a:r>
              <a:rPr lang="en-US" altLang="ko-KR" sz="2500" dirty="0"/>
              <a:t>- 1</a:t>
            </a:r>
            <a:r>
              <a:rPr lang="ko-KR" altLang="en-US" sz="2500" dirty="0"/>
              <a:t>명이 실험</a:t>
            </a:r>
            <a:r>
              <a:rPr lang="en-US" altLang="ko-KR" sz="2500" dirty="0"/>
              <a:t>, </a:t>
            </a:r>
            <a:r>
              <a:rPr lang="ko-KR" altLang="en-US" sz="2500" dirty="0"/>
              <a:t>다른 </a:t>
            </a:r>
            <a:r>
              <a:rPr lang="en-US" altLang="ko-KR" sz="2500" dirty="0"/>
              <a:t>3</a:t>
            </a:r>
            <a:r>
              <a:rPr lang="ko-KR" altLang="en-US" sz="2500" dirty="0"/>
              <a:t>명이 한 </a:t>
            </a:r>
            <a:r>
              <a:rPr lang="ko-KR" altLang="en-US" sz="2500" dirty="0" err="1"/>
              <a:t>파트씩</a:t>
            </a:r>
            <a:r>
              <a:rPr lang="ko-KR" altLang="en-US" sz="2500" dirty="0"/>
              <a:t> 나눠서 작성 </a:t>
            </a:r>
            <a:r>
              <a:rPr lang="en-US" altLang="ko-KR" sz="2500" dirty="0"/>
              <a:t>(10.30</a:t>
            </a:r>
            <a:r>
              <a:rPr lang="ko-KR" altLang="en-US" sz="2500" dirty="0"/>
              <a:t>까지 완성 예정</a:t>
            </a:r>
            <a:r>
              <a:rPr lang="en-US" altLang="ko-KR" sz="2500" dirty="0"/>
              <a:t>) 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691D5-4D40-4D1C-A48F-3FD2FDDC54DC}"/>
              </a:ext>
            </a:extLst>
          </p:cNvPr>
          <p:cNvSpPr txBox="1"/>
          <p:nvPr/>
        </p:nvSpPr>
        <p:spPr>
          <a:xfrm>
            <a:off x="1006871" y="4914900"/>
            <a:ext cx="6019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2. </a:t>
            </a:r>
            <a:r>
              <a:rPr lang="ko-KR" altLang="en-US" sz="2500" dirty="0"/>
              <a:t>개발 </a:t>
            </a:r>
            <a:r>
              <a:rPr lang="en-US" altLang="ko-KR" sz="2500" dirty="0"/>
              <a:t>– 11.15</a:t>
            </a:r>
            <a:r>
              <a:rPr lang="ko-KR" altLang="en-US" sz="2500" dirty="0"/>
              <a:t>일까지 완성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2CDC859-D045-4434-ADF4-9B6EF2845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75" y="1992498"/>
            <a:ext cx="9605896" cy="77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3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altLang="ko-KR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6.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향후일정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4B769-D327-44F8-A31A-335BB8E4731E}"/>
              </a:ext>
            </a:extLst>
          </p:cNvPr>
          <p:cNvSpPr txBox="1"/>
          <p:nvPr/>
        </p:nvSpPr>
        <p:spPr>
          <a:xfrm>
            <a:off x="1006871" y="2247900"/>
            <a:ext cx="6019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 </a:t>
            </a:r>
            <a:r>
              <a:rPr lang="en-US" altLang="ko-KR" sz="2500" dirty="0"/>
              <a:t>1. </a:t>
            </a:r>
            <a:r>
              <a:rPr lang="ko-KR" altLang="en-US" sz="2500" dirty="0"/>
              <a:t>논문 작성 </a:t>
            </a:r>
            <a:r>
              <a:rPr lang="en-US" altLang="ko-KR" sz="2500" dirty="0"/>
              <a:t>- 1</a:t>
            </a:r>
            <a:r>
              <a:rPr lang="ko-KR" altLang="en-US" sz="2500" dirty="0"/>
              <a:t>명이 실험</a:t>
            </a:r>
            <a:r>
              <a:rPr lang="en-US" altLang="ko-KR" sz="2500" dirty="0"/>
              <a:t>, </a:t>
            </a:r>
            <a:r>
              <a:rPr lang="ko-KR" altLang="en-US" sz="2500" dirty="0"/>
              <a:t>다른 </a:t>
            </a:r>
            <a:r>
              <a:rPr lang="en-US" altLang="ko-KR" sz="2500" dirty="0"/>
              <a:t>3</a:t>
            </a:r>
            <a:r>
              <a:rPr lang="ko-KR" altLang="en-US" sz="2500" dirty="0"/>
              <a:t>명이 한 </a:t>
            </a:r>
            <a:r>
              <a:rPr lang="ko-KR" altLang="en-US" sz="2500" dirty="0" err="1"/>
              <a:t>파트씩</a:t>
            </a:r>
            <a:r>
              <a:rPr lang="ko-KR" altLang="en-US" sz="2500" dirty="0"/>
              <a:t> 나눠서 작성 </a:t>
            </a:r>
            <a:r>
              <a:rPr lang="en-US" altLang="ko-KR" sz="2500" dirty="0"/>
              <a:t>(10.30</a:t>
            </a:r>
            <a:r>
              <a:rPr lang="ko-KR" altLang="en-US" sz="2500" dirty="0"/>
              <a:t>까지 완성 예정</a:t>
            </a:r>
            <a:r>
              <a:rPr lang="en-US" altLang="ko-KR" sz="2500" dirty="0"/>
              <a:t>) </a:t>
            </a:r>
            <a:endParaRPr lang="ko-KR" altLang="en-US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691D5-4D40-4D1C-A48F-3FD2FDDC54DC}"/>
              </a:ext>
            </a:extLst>
          </p:cNvPr>
          <p:cNvSpPr txBox="1"/>
          <p:nvPr/>
        </p:nvSpPr>
        <p:spPr>
          <a:xfrm>
            <a:off x="1006871" y="4914900"/>
            <a:ext cx="6019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 2. </a:t>
            </a:r>
            <a:r>
              <a:rPr lang="ko-KR" altLang="en-US" sz="2500" dirty="0"/>
              <a:t>개발 </a:t>
            </a:r>
            <a:r>
              <a:rPr lang="en-US" altLang="ko-KR" sz="2500" dirty="0"/>
              <a:t>– 11.15</a:t>
            </a:r>
            <a:r>
              <a:rPr lang="ko-KR" altLang="en-US" sz="2500" dirty="0"/>
              <a:t>일까지 완성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88CB472-EF2C-4B7C-A708-D371E438D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94" y="1935062"/>
            <a:ext cx="5056040" cy="2214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A16E96B-B114-46C1-B767-D4E041533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94" y="4460568"/>
            <a:ext cx="5056040" cy="22605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1BC773D-DD55-4FC8-8060-C95DEFC54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94" y="7353300"/>
            <a:ext cx="5056040" cy="19907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8ABD06A-9A7D-4545-B2D6-491BA105E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429" y="1973162"/>
            <a:ext cx="4180000" cy="21767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D8CF0FE-F351-49CD-9C6F-64A14BA49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737" y="4460568"/>
            <a:ext cx="4180002" cy="2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26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701746" y="8616481"/>
            <a:ext cx="535737" cy="727544"/>
          </a:xfrm>
          <a:custGeom>
            <a:avLst/>
            <a:gdLst/>
            <a:ahLst/>
            <a:cxnLst/>
            <a:rect l="l" t="t" r="r" b="b"/>
            <a:pathLst>
              <a:path w="535737" h="727544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 dirty="0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0610" y="8704779"/>
            <a:ext cx="8153400" cy="127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ko-KR" altLang="en-US" sz="15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문서 아이콘 출처 </a:t>
            </a:r>
            <a:r>
              <a:rPr lang="en-US" altLang="ko-KR" sz="15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pngtree.com/ </a:t>
            </a:r>
            <a:r>
              <a:rPr lang="en-US" altLang="ko-KR" sz="1500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freepng</a:t>
            </a:r>
            <a:r>
              <a:rPr lang="en-US" altLang="ko-KR" sz="15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/document-icon</a:t>
            </a:r>
          </a:p>
          <a:p>
            <a:pPr algn="l">
              <a:lnSpc>
                <a:spcPts val="3450"/>
              </a:lnSpc>
            </a:pPr>
            <a:r>
              <a:rPr lang="ko-KR" altLang="en-US" sz="15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데이터 분석 이모티콘 출처 </a:t>
            </a:r>
            <a:r>
              <a:rPr lang="en-US" sz="15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pngtree.com/</a:t>
            </a:r>
            <a:r>
              <a:rPr lang="en-US" sz="1500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freepng</a:t>
            </a:r>
            <a:r>
              <a:rPr lang="en-US" sz="15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/data-analysis-for-business-finance-report-concept-with-illustration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D21E76BA-F65F-4D80-ABEF-F5CE49ACA96B}"/>
              </a:ext>
            </a:extLst>
          </p:cNvPr>
          <p:cNvSpPr/>
          <p:nvPr/>
        </p:nvSpPr>
        <p:spPr>
          <a:xfrm flipV="1">
            <a:off x="609600" y="1386120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53622-CB3F-440E-A61E-5FD05EDBA338}"/>
              </a:ext>
            </a:extLst>
          </p:cNvPr>
          <p:cNvSpPr txBox="1"/>
          <p:nvPr/>
        </p:nvSpPr>
        <p:spPr>
          <a:xfrm>
            <a:off x="609600" y="-342900"/>
            <a:ext cx="16408332" cy="1582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altLang="ko-KR" sz="4000" b="1" spc="83" dirty="0">
                <a:solidFill>
                  <a:srgbClr val="2B2C30"/>
                </a:solidFill>
                <a:latin typeface="+mj-ea"/>
                <a:ea typeface="+mj-ea"/>
                <a:cs typeface="Playfair Display"/>
                <a:sym typeface="Playfair Display"/>
              </a:rPr>
              <a:t>1.</a:t>
            </a:r>
            <a:r>
              <a:rPr lang="ko-KR" altLang="en-US" sz="4000" b="1" spc="83" dirty="0">
                <a:solidFill>
                  <a:srgbClr val="2B2C30"/>
                </a:solidFill>
                <a:latin typeface="+mj-ea"/>
                <a:ea typeface="+mj-ea"/>
                <a:cs typeface="Playfair Display"/>
                <a:sym typeface="Playfair Display"/>
              </a:rPr>
              <a:t>수행 배경 및 목표</a:t>
            </a:r>
            <a:endParaRPr lang="en-US" sz="4000" b="1" spc="83" dirty="0">
              <a:solidFill>
                <a:srgbClr val="2B2C30"/>
              </a:solidFill>
              <a:latin typeface="+mj-ea"/>
              <a:ea typeface="+mj-ea"/>
              <a:cs typeface="Playfair Display"/>
              <a:sym typeface="Playfair Display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C93876-B431-4DD8-984F-119EC789C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90700"/>
            <a:ext cx="5562599" cy="431575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AF67704-BC93-4A41-B08E-B9B03892654D}"/>
              </a:ext>
            </a:extLst>
          </p:cNvPr>
          <p:cNvSpPr/>
          <p:nvPr/>
        </p:nvSpPr>
        <p:spPr>
          <a:xfrm>
            <a:off x="7010400" y="5182009"/>
            <a:ext cx="2133600" cy="110449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C0C0C0"/>
              </a:highligh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D7520F-6B1A-426B-BD09-5166C932C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286500"/>
            <a:ext cx="5562599" cy="36593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258394B-05FE-4BCC-93E2-6C3D911C2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1790700"/>
            <a:ext cx="6857993" cy="81551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altLang="ko-KR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2.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전체 시스템 구조도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6701746" y="8616481"/>
            <a:ext cx="535737" cy="727544"/>
          </a:xfrm>
          <a:custGeom>
            <a:avLst/>
            <a:gdLst/>
            <a:ahLst/>
            <a:cxnLst/>
            <a:rect l="l" t="t" r="r" b="b"/>
            <a:pathLst>
              <a:path w="535737" h="727544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2F932F13-9DFA-4BDD-BDC8-00922BA19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76500"/>
            <a:ext cx="11353800" cy="62579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01746" y="8616481"/>
            <a:ext cx="535737" cy="727544"/>
          </a:xfrm>
          <a:custGeom>
            <a:avLst/>
            <a:gdLst/>
            <a:ahLst/>
            <a:cxnLst/>
            <a:rect l="l" t="t" r="r" b="b"/>
            <a:pathLst>
              <a:path w="535737" h="727544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altLang="ko-KR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3.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시스템 모델링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423AB938-9FD4-457C-9FCB-A91D1A4CB1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"/>
          <a:stretch>
            <a:fillRect/>
          </a:stretch>
        </p:blipFill>
        <p:spPr>
          <a:xfrm>
            <a:off x="3733800" y="2781300"/>
            <a:ext cx="10515600" cy="61823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01746" y="8616481"/>
            <a:ext cx="535737" cy="727544"/>
          </a:xfrm>
          <a:custGeom>
            <a:avLst/>
            <a:gdLst/>
            <a:ahLst/>
            <a:cxnLst/>
            <a:rect l="l" t="t" r="r" b="b"/>
            <a:pathLst>
              <a:path w="535737" h="727544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4.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진행상황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EE78951-CFEB-4126-BFC9-D4B498DA30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0" y="2705100"/>
            <a:ext cx="6386819" cy="47620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EB5D172-5251-403B-AE46-CA8C367AC7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628900"/>
            <a:ext cx="6019800" cy="48768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4D9C897-E839-42B3-9576-AF97259FBC3A}"/>
              </a:ext>
            </a:extLst>
          </p:cNvPr>
          <p:cNvSpPr txBox="1"/>
          <p:nvPr/>
        </p:nvSpPr>
        <p:spPr>
          <a:xfrm>
            <a:off x="1080780" y="228727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문서 작성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4FD61-0EC7-4790-89BF-0247F4CC06BE}"/>
              </a:ext>
            </a:extLst>
          </p:cNvPr>
          <p:cNvSpPr txBox="1"/>
          <p:nvPr/>
        </p:nvSpPr>
        <p:spPr>
          <a:xfrm>
            <a:off x="10312687" y="2183462"/>
            <a:ext cx="638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데이터 탐색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4.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진행상황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D9C897-E839-42B3-9576-AF97259FBC3A}"/>
              </a:ext>
            </a:extLst>
          </p:cNvPr>
          <p:cNvSpPr txBox="1"/>
          <p:nvPr/>
        </p:nvSpPr>
        <p:spPr>
          <a:xfrm>
            <a:off x="1028695" y="1931427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문서 작성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2587D5-8D68-4E5C-ACD8-E40518B72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79" y="2418442"/>
            <a:ext cx="5776461" cy="65530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F55857-1691-4805-9E17-27D8367A1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485864"/>
            <a:ext cx="5738357" cy="64181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B1C4EA-D9D9-4568-8881-5A6F73194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2454795"/>
            <a:ext cx="4153418" cy="6449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E06CEE-0F19-4A9D-B8B5-7495FB7458BF}"/>
              </a:ext>
            </a:extLst>
          </p:cNvPr>
          <p:cNvSpPr txBox="1"/>
          <p:nvPr/>
        </p:nvSpPr>
        <p:spPr>
          <a:xfrm>
            <a:off x="7205003" y="212544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아키텍처설계서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BDE15B-8E19-4861-AB62-8196059D370B}"/>
              </a:ext>
            </a:extLst>
          </p:cNvPr>
          <p:cNvSpPr txBox="1"/>
          <p:nvPr/>
        </p:nvSpPr>
        <p:spPr>
          <a:xfrm>
            <a:off x="13258800" y="205964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요구사항명세서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43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4.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진행상황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D9C897-E839-42B3-9576-AF97259FBC3A}"/>
              </a:ext>
            </a:extLst>
          </p:cNvPr>
          <p:cNvSpPr txBox="1"/>
          <p:nvPr/>
        </p:nvSpPr>
        <p:spPr>
          <a:xfrm>
            <a:off x="1028695" y="200746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문서 작성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3CD564-38BB-4D54-8D64-49F164186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2979489"/>
            <a:ext cx="4762913" cy="1407280"/>
          </a:xfrm>
          <a:prstGeom prst="rect">
            <a:avLst/>
          </a:prstGeom>
        </p:spPr>
      </p:pic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289831A-2689-4F55-856A-0D943B046279}"/>
              </a:ext>
            </a:extLst>
          </p:cNvPr>
          <p:cNvSpPr/>
          <p:nvPr/>
        </p:nvSpPr>
        <p:spPr>
          <a:xfrm rot="10800000">
            <a:off x="8233212" y="3266531"/>
            <a:ext cx="1360669" cy="647291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BC16B-2D27-48F0-8DBF-BFAE9F44AFE9}"/>
              </a:ext>
            </a:extLst>
          </p:cNvPr>
          <p:cNvSpPr txBox="1"/>
          <p:nvPr/>
        </p:nvSpPr>
        <p:spPr>
          <a:xfrm>
            <a:off x="8370591" y="2979489"/>
            <a:ext cx="108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피드백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24AB60-D52E-4042-BF3C-EFBB38643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5" y="2462887"/>
            <a:ext cx="4987398" cy="26806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5C547D-080C-4803-9168-0374A449E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02" y="5310616"/>
            <a:ext cx="7173636" cy="45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5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4.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진행상황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F9E2A-A1C4-4E12-8956-6F39DE190EF8}"/>
              </a:ext>
            </a:extLst>
          </p:cNvPr>
          <p:cNvSpPr txBox="1"/>
          <p:nvPr/>
        </p:nvSpPr>
        <p:spPr>
          <a:xfrm>
            <a:off x="11707152" y="2139536"/>
            <a:ext cx="325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화면설계서 내용</a:t>
            </a:r>
            <a:r>
              <a:rPr lang="en-US" altLang="ko-KR" dirty="0"/>
              <a:t>(</a:t>
            </a:r>
            <a:r>
              <a:rPr lang="ko-KR" altLang="en-US" dirty="0"/>
              <a:t>일부분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ED6E5F7-08BE-49C0-9D5F-00F08F3D0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523" y="2734086"/>
            <a:ext cx="5105866" cy="71438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F3CEC4-4452-4E8C-BC34-67CA7D00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814" y="2734085"/>
            <a:ext cx="4766970" cy="71438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D04FB6-83F5-4E1D-8FCA-ACD0B356E45D}"/>
              </a:ext>
            </a:extLst>
          </p:cNvPr>
          <p:cNvSpPr txBox="1"/>
          <p:nvPr/>
        </p:nvSpPr>
        <p:spPr>
          <a:xfrm>
            <a:off x="1115293" y="2143234"/>
            <a:ext cx="26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 화면설계서 내용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C68978-134C-4ACA-BACC-C27036768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08" y="2734084"/>
            <a:ext cx="5105866" cy="714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6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4.</a:t>
            </a:r>
            <a:r>
              <a:rPr lang="ko-KR" altLang="en-US" sz="4000" b="1" spc="843" dirty="0">
                <a:solidFill>
                  <a:srgbClr val="2B2C30"/>
                </a:solidFill>
                <a:latin typeface="+mj-ea"/>
                <a:ea typeface="+mj-ea"/>
                <a:cs typeface="Public Sans Bold"/>
                <a:sym typeface="Public Sans Bold"/>
              </a:rPr>
              <a:t>진행상황</a:t>
            </a:r>
            <a:endParaRPr lang="en-US" sz="4000" b="1" spc="843" dirty="0">
              <a:solidFill>
                <a:srgbClr val="2B2C30"/>
              </a:solidFill>
              <a:latin typeface="+mj-ea"/>
              <a:ea typeface="+mj-ea"/>
              <a:cs typeface="Public Sans Bold"/>
              <a:sym typeface="Public Sans Bold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D9C897-E839-42B3-9576-AF97259FBC3A}"/>
              </a:ext>
            </a:extLst>
          </p:cNvPr>
          <p:cNvSpPr txBox="1"/>
          <p:nvPr/>
        </p:nvSpPr>
        <p:spPr>
          <a:xfrm>
            <a:off x="1028695" y="2007466"/>
            <a:ext cx="3962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2. </a:t>
            </a:r>
            <a:r>
              <a:rPr lang="ko-KR" altLang="en-US" sz="2500" b="1" dirty="0"/>
              <a:t>데이터 탐색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BC16B-2D27-48F0-8DBF-BFAE9F44AFE9}"/>
              </a:ext>
            </a:extLst>
          </p:cNvPr>
          <p:cNvSpPr txBox="1"/>
          <p:nvPr/>
        </p:nvSpPr>
        <p:spPr>
          <a:xfrm>
            <a:off x="1032706" y="2574924"/>
            <a:ext cx="28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 데이터 종류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E0303A-BAAA-4B40-9F11-4DA8BDB65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07" y="2932707"/>
            <a:ext cx="6053894" cy="36017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15E391-E7C4-40D6-AD33-3DA4C7A66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64" y="2498557"/>
            <a:ext cx="7216765" cy="45872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3199F6-DEE7-46ED-AD2A-3C88BB4B1F57}"/>
              </a:ext>
            </a:extLst>
          </p:cNvPr>
          <p:cNvSpPr txBox="1"/>
          <p:nvPr/>
        </p:nvSpPr>
        <p:spPr>
          <a:xfrm>
            <a:off x="12649200" y="1847131"/>
            <a:ext cx="28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시계열 패턴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65207B-4A3B-4CD2-A390-964CA33BECD8}"/>
              </a:ext>
            </a:extLst>
          </p:cNvPr>
          <p:cNvSpPr txBox="1"/>
          <p:nvPr/>
        </p:nvSpPr>
        <p:spPr>
          <a:xfrm>
            <a:off x="10004664" y="2153621"/>
            <a:ext cx="153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용존산소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E7126D-F5BD-4D32-BA5E-63ED9E8AFF44}"/>
              </a:ext>
            </a:extLst>
          </p:cNvPr>
          <p:cNvSpPr txBox="1"/>
          <p:nvPr/>
        </p:nvSpPr>
        <p:spPr>
          <a:xfrm>
            <a:off x="1028695" y="671644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*TDS - </a:t>
            </a:r>
            <a:r>
              <a:rPr lang="ko-KR" altLang="en-US" dirty="0"/>
              <a:t>총 용존 고형물</a:t>
            </a:r>
            <a:r>
              <a:rPr lang="en-US" altLang="ko-KR" dirty="0"/>
              <a:t>, </a:t>
            </a:r>
            <a:r>
              <a:rPr lang="ko-KR" altLang="en-US" dirty="0"/>
              <a:t>물속에 </a:t>
            </a:r>
            <a:r>
              <a:rPr lang="ko-KR" altLang="en-US" dirty="0" err="1"/>
              <a:t>녹아있는</a:t>
            </a:r>
            <a:r>
              <a:rPr lang="ko-KR" altLang="en-US" dirty="0"/>
              <a:t> 고형물질의 총량을 의미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68200A-7530-4FAF-BB86-9959B24A8B7B}"/>
              </a:ext>
            </a:extLst>
          </p:cNvPr>
          <p:cNvCxnSpPr>
            <a:cxnSpLocks/>
          </p:cNvCxnSpPr>
          <p:nvPr/>
        </p:nvCxnSpPr>
        <p:spPr>
          <a:xfrm>
            <a:off x="14325600" y="3238500"/>
            <a:ext cx="0" cy="35814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7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1109</Words>
  <Application>Microsoft Office PowerPoint</Application>
  <PresentationFormat>사용자 지정</PresentationFormat>
  <Paragraphs>88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Playfair Display</vt:lpstr>
      <vt:lpstr>Calibri</vt:lpstr>
      <vt:lpstr>맑은 고딕</vt:lpstr>
      <vt:lpstr>Abadi</vt:lpstr>
      <vt:lpstr>Arial</vt:lpstr>
      <vt:lpstr>Public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dc:creator>User</dc:creator>
  <cp:lastModifiedBy>User</cp:lastModifiedBy>
  <cp:revision>46</cp:revision>
  <dcterms:created xsi:type="dcterms:W3CDTF">2006-08-16T00:00:00Z</dcterms:created>
  <dcterms:modified xsi:type="dcterms:W3CDTF">2024-10-16T07:00:17Z</dcterms:modified>
  <dc:identifier>DAGTqh4takw</dc:identifier>
</cp:coreProperties>
</file>